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19"/>
  </p:notesMasterIdLst>
  <p:sldIdLst>
    <p:sldId id="256" r:id="rId2"/>
    <p:sldId id="272" r:id="rId3"/>
    <p:sldId id="257" r:id="rId4"/>
    <p:sldId id="262" r:id="rId5"/>
    <p:sldId id="267" r:id="rId6"/>
    <p:sldId id="258" r:id="rId7"/>
    <p:sldId id="268" r:id="rId8"/>
    <p:sldId id="263" r:id="rId9"/>
    <p:sldId id="273" r:id="rId10"/>
    <p:sldId id="266" r:id="rId11"/>
    <p:sldId id="261" r:id="rId12"/>
    <p:sldId id="260" r:id="rId13"/>
    <p:sldId id="264" r:id="rId14"/>
    <p:sldId id="265" r:id="rId15"/>
    <p:sldId id="271"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DA952-445D-0615-84DB-6C6D17F0B193}" v="131" dt="2022-03-31T20:36:16.974"/>
    <p1510:client id="{0EB12780-467C-0B77-35D7-DAD99EEF0FA9}" v="2" dt="2022-03-31T20:28:50.145"/>
    <p1510:client id="{12FAEAF5-6650-69FE-575C-0B6CF7DF3676}" v="10" dt="2022-03-28T00:18:03.014"/>
    <p1510:client id="{15903F5D-479B-96F1-0881-C8B42499A6C9}" v="34" dt="2022-03-31T06:59:37.600"/>
    <p1510:client id="{1BBD6008-009D-AB64-BF1E-75750892472F}" v="14" dt="2022-03-29T01:16:36.111"/>
    <p1510:client id="{42222375-B930-5329-542C-287BFF4FF9EC}" v="544" dt="2022-03-29T01:20:09.284"/>
    <p1510:client id="{4EA9D206-8F60-3DA5-9BDD-A12B884AB051}" v="316" dt="2022-03-29T07:10:05.633"/>
    <p1510:client id="{75D044AD-51FC-1955-2FB2-0D0EE9163C1B}" v="8" dt="2022-03-31T21:32:47.688"/>
    <p1510:client id="{7EFC2176-75FF-89F1-1D88-661BB9F6E52A}" v="29" dt="2022-03-30T06:52:01.713"/>
    <p1510:client id="{8004D11B-9264-EECB-FDEC-0A9ED431E495}" v="64" dt="2022-03-31T19:23:13.216"/>
    <p1510:client id="{B259AB4C-1EF6-AB3A-F5AC-9EBFB77F4F62}" v="7" dt="2022-03-31T20:49:32.090"/>
    <p1510:client id="{B7DB5291-ED7C-58E7-A8D9-0BC2A696E82B}" v="57" dt="2022-03-31T07:00:27.704"/>
    <p1510:client id="{BD2388A4-B910-390E-A051-7FB55768D072}" v="3" dt="2022-03-31T22:10:30.783"/>
    <p1510:client id="{C3A4246B-AB75-4B5A-8BE2-DB44ACDF7C2D}" v="1971" dt="2022-03-29T01:19:48.581"/>
    <p1510:client id="{DAE29293-BAAF-8820-92DF-80FCC6503022}" v="1981" dt="2022-03-31T21:31:26.906"/>
    <p1510:client id="{E446F144-0EEF-4DF2-BCAF-E8C67B65B0C0}" v="360" dt="2022-03-25T00:42:17.566"/>
    <p1510:client id="{E44C33C2-8009-3C09-DB18-66E946550CDB}" v="147" dt="2022-03-28T22:15:54.706"/>
    <p1510:client id="{F249CCC8-1419-9BBF-A756-3203AB627CC3}" v="221" dt="2022-03-31T21:03:07.929"/>
    <p1510:client id="{FC4E72B2-8087-4F6A-9BEF-32E95DE07645}" v="13" dt="2022-03-30T04:27:16.454"/>
    <p1510:client id="{FC64904D-550F-0B2F-E692-BA69C3561A6B}" v="351" dt="2022-03-28T04:13:43.642"/>
    <p1510:client id="{FE1FAC80-2865-4D37-B8F8-DF351995087F}" v="584" dt="2022-03-29T20:07:52.3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31D4F5-15C0-463A-B754-2A0D33B0840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F9D614E3-AFBD-4CD6-A68D-B9C57A2E8916}">
      <dgm:prSet/>
      <dgm:spPr/>
      <dgm:t>
        <a:bodyPr/>
        <a:lstStyle/>
        <a:p>
          <a:r>
            <a:rPr lang="en-US"/>
            <a:t>The consent of the coffee shops </a:t>
          </a:r>
        </a:p>
      </dgm:t>
    </dgm:pt>
    <dgm:pt modelId="{CCD8E0BD-1C89-4028-A188-A7A1E5737A38}" type="parTrans" cxnId="{1210F108-4105-4CED-9BBF-7DF9AB0C65D0}">
      <dgm:prSet/>
      <dgm:spPr/>
      <dgm:t>
        <a:bodyPr/>
        <a:lstStyle/>
        <a:p>
          <a:endParaRPr lang="en-US"/>
        </a:p>
      </dgm:t>
    </dgm:pt>
    <dgm:pt modelId="{9D7E8DD6-B937-4446-8F4C-1AEFBCB21837}" type="sibTrans" cxnId="{1210F108-4105-4CED-9BBF-7DF9AB0C65D0}">
      <dgm:prSet/>
      <dgm:spPr/>
      <dgm:t>
        <a:bodyPr/>
        <a:lstStyle/>
        <a:p>
          <a:endParaRPr lang="en-US"/>
        </a:p>
      </dgm:t>
    </dgm:pt>
    <dgm:pt modelId="{FDFF3C60-C798-43CD-8AFB-87052E51E9E3}">
      <dgm:prSet/>
      <dgm:spPr/>
      <dgm:t>
        <a:bodyPr/>
        <a:lstStyle/>
        <a:p>
          <a:pPr rtl="0"/>
          <a:r>
            <a:rPr lang="en-US"/>
            <a:t>Gather current data(before event) of </a:t>
          </a:r>
          <a:r>
            <a:rPr lang="en-US">
              <a:latin typeface="Sitka Subheading"/>
            </a:rPr>
            <a:t>people who bring own</a:t>
          </a:r>
          <a:r>
            <a:rPr lang="en-US"/>
            <a:t> </a:t>
          </a:r>
          <a:r>
            <a:rPr lang="en-US">
              <a:latin typeface="Sitka Subheading"/>
            </a:rPr>
            <a:t>cups</a:t>
          </a:r>
          <a:endParaRPr lang="en-US"/>
        </a:p>
      </dgm:t>
    </dgm:pt>
    <dgm:pt modelId="{66921DEB-7FD0-4380-92E8-54D2707AAD0C}" type="parTrans" cxnId="{BEE9EBF1-B58E-42C0-BC64-CC2CE04B4845}">
      <dgm:prSet/>
      <dgm:spPr/>
      <dgm:t>
        <a:bodyPr/>
        <a:lstStyle/>
        <a:p>
          <a:endParaRPr lang="en-US"/>
        </a:p>
      </dgm:t>
    </dgm:pt>
    <dgm:pt modelId="{31E945A3-60F2-448A-9425-8A0DA041C0EB}" type="sibTrans" cxnId="{BEE9EBF1-B58E-42C0-BC64-CC2CE04B4845}">
      <dgm:prSet/>
      <dgm:spPr/>
      <dgm:t>
        <a:bodyPr/>
        <a:lstStyle/>
        <a:p>
          <a:endParaRPr lang="en-US"/>
        </a:p>
      </dgm:t>
    </dgm:pt>
    <dgm:pt modelId="{96EEEC56-EF80-44FF-8B82-55D137D22880}">
      <dgm:prSet/>
      <dgm:spPr/>
      <dgm:t>
        <a:bodyPr/>
        <a:lstStyle/>
        <a:p>
          <a:r>
            <a:rPr lang="en-US"/>
            <a:t>Obtain permission to post the posters</a:t>
          </a:r>
        </a:p>
      </dgm:t>
    </dgm:pt>
    <dgm:pt modelId="{0A1EB23E-9378-4E08-AB4D-959744DAAD61}" type="parTrans" cxnId="{93CACFCE-E89C-456A-BBF6-941DE970D1CC}">
      <dgm:prSet/>
      <dgm:spPr/>
      <dgm:t>
        <a:bodyPr/>
        <a:lstStyle/>
        <a:p>
          <a:endParaRPr lang="en-US"/>
        </a:p>
      </dgm:t>
    </dgm:pt>
    <dgm:pt modelId="{B80F34E3-DF6C-46C9-98E5-EC32381DAE57}" type="sibTrans" cxnId="{93CACFCE-E89C-456A-BBF6-941DE970D1CC}">
      <dgm:prSet/>
      <dgm:spPr/>
      <dgm:t>
        <a:bodyPr/>
        <a:lstStyle/>
        <a:p>
          <a:endParaRPr lang="en-US"/>
        </a:p>
      </dgm:t>
    </dgm:pt>
    <dgm:pt modelId="{791AF05C-B964-4A83-B7BC-A6E15C80B480}">
      <dgm:prSet/>
      <dgm:spPr/>
      <dgm:t>
        <a:bodyPr/>
        <a:lstStyle/>
        <a:p>
          <a:r>
            <a:rPr lang="en-US"/>
            <a:t>Promote on MMC &amp; LSC social media channels</a:t>
          </a:r>
        </a:p>
      </dgm:t>
    </dgm:pt>
    <dgm:pt modelId="{BCF22D54-9087-45A7-AE46-B757D10DA4A2}" type="parTrans" cxnId="{E136181A-A778-4326-BC59-D943290450C0}">
      <dgm:prSet/>
      <dgm:spPr/>
      <dgm:t>
        <a:bodyPr/>
        <a:lstStyle/>
        <a:p>
          <a:endParaRPr lang="en-US"/>
        </a:p>
      </dgm:t>
    </dgm:pt>
    <dgm:pt modelId="{86E55403-EE72-4CA6-B76E-965997B9AFE9}" type="sibTrans" cxnId="{E136181A-A778-4326-BC59-D943290450C0}">
      <dgm:prSet/>
      <dgm:spPr/>
      <dgm:t>
        <a:bodyPr/>
        <a:lstStyle/>
        <a:p>
          <a:endParaRPr lang="en-US"/>
        </a:p>
      </dgm:t>
    </dgm:pt>
    <dgm:pt modelId="{B3ACB37B-E0FB-4C9D-88D0-7340DE1F40AB}">
      <dgm:prSet phldr="0"/>
      <dgm:spPr/>
      <dgm:t>
        <a:bodyPr/>
        <a:lstStyle/>
        <a:p>
          <a:pPr rtl="0"/>
          <a:r>
            <a:rPr lang="en-US">
              <a:latin typeface="Sitka Subheading"/>
            </a:rPr>
            <a:t>Event day preparations – Souveniers </a:t>
          </a:r>
        </a:p>
      </dgm:t>
    </dgm:pt>
    <dgm:pt modelId="{5E3C49F1-523C-48BC-AE20-362D4BC207DB}" type="parTrans" cxnId="{48FEEB5D-D9E2-480C-A257-13CDA71A0A39}">
      <dgm:prSet/>
      <dgm:spPr/>
    </dgm:pt>
    <dgm:pt modelId="{8585DA50-6918-44E8-A655-E4E2E1F97AA8}" type="sibTrans" cxnId="{48FEEB5D-D9E2-480C-A257-13CDA71A0A39}">
      <dgm:prSet/>
      <dgm:spPr/>
    </dgm:pt>
    <dgm:pt modelId="{7030B033-6660-46C1-A782-0C182F65602E}">
      <dgm:prSet phldr="0"/>
      <dgm:spPr/>
      <dgm:t>
        <a:bodyPr/>
        <a:lstStyle/>
        <a:p>
          <a:pPr rtl="0"/>
          <a:r>
            <a:rPr lang="en-US">
              <a:latin typeface="Sitka Subheading"/>
            </a:rPr>
            <a:t>Creating an online survey form </a:t>
          </a:r>
        </a:p>
      </dgm:t>
    </dgm:pt>
    <dgm:pt modelId="{9ED3F5BE-9BE8-41B9-BBC7-20018F8F515C}" type="parTrans" cxnId="{718E43B4-DE53-4761-8C17-09EFEA00EF73}">
      <dgm:prSet/>
      <dgm:spPr/>
    </dgm:pt>
    <dgm:pt modelId="{2281A614-A220-4DBE-B4A8-9566561976C4}" type="sibTrans" cxnId="{718E43B4-DE53-4761-8C17-09EFEA00EF73}">
      <dgm:prSet/>
      <dgm:spPr/>
    </dgm:pt>
    <dgm:pt modelId="{46DDAD07-7AFA-4064-A431-3CF422BBE470}">
      <dgm:prSet phldr="0"/>
      <dgm:spPr/>
      <dgm:t>
        <a:bodyPr/>
        <a:lstStyle/>
        <a:p>
          <a:pPr rtl="0"/>
          <a:r>
            <a:rPr lang="en-US">
              <a:latin typeface="Sitka Subheading"/>
            </a:rPr>
            <a:t>Post event data collection and analysis</a:t>
          </a:r>
        </a:p>
      </dgm:t>
    </dgm:pt>
    <dgm:pt modelId="{4C0337F9-9EAC-41F9-80A0-8B878290B6D6}" type="parTrans" cxnId="{61FB32EA-31A2-45BE-83BC-8338EAEAFD01}">
      <dgm:prSet/>
      <dgm:spPr/>
    </dgm:pt>
    <dgm:pt modelId="{527D1FA9-16C3-490F-970B-AD6459E5B79F}" type="sibTrans" cxnId="{61FB32EA-31A2-45BE-83BC-8338EAEAFD01}">
      <dgm:prSet/>
      <dgm:spPr/>
    </dgm:pt>
    <dgm:pt modelId="{7F134BC6-64C6-47DF-9316-9DDF363D227C}" type="pres">
      <dgm:prSet presAssocID="{C031D4F5-15C0-463A-B754-2A0D33B08409}" presName="vert0" presStyleCnt="0">
        <dgm:presLayoutVars>
          <dgm:dir/>
          <dgm:animOne val="branch"/>
          <dgm:animLvl val="lvl"/>
        </dgm:presLayoutVars>
      </dgm:prSet>
      <dgm:spPr/>
    </dgm:pt>
    <dgm:pt modelId="{44861617-B5CA-4DA4-8CBB-364E9CBD79C4}" type="pres">
      <dgm:prSet presAssocID="{F9D614E3-AFBD-4CD6-A68D-B9C57A2E8916}" presName="thickLine" presStyleLbl="alignNode1" presStyleIdx="0" presStyleCnt="7"/>
      <dgm:spPr/>
    </dgm:pt>
    <dgm:pt modelId="{06003288-993A-43F2-9A56-E307D7D6C9B2}" type="pres">
      <dgm:prSet presAssocID="{F9D614E3-AFBD-4CD6-A68D-B9C57A2E8916}" presName="horz1" presStyleCnt="0"/>
      <dgm:spPr/>
    </dgm:pt>
    <dgm:pt modelId="{C96CAB8A-AB4E-4D4E-B2CD-10F0060859A9}" type="pres">
      <dgm:prSet presAssocID="{F9D614E3-AFBD-4CD6-A68D-B9C57A2E8916}" presName="tx1" presStyleLbl="revTx" presStyleIdx="0" presStyleCnt="7"/>
      <dgm:spPr/>
    </dgm:pt>
    <dgm:pt modelId="{88776F60-FE3E-4AD7-A8F6-157A6F5BE502}" type="pres">
      <dgm:prSet presAssocID="{F9D614E3-AFBD-4CD6-A68D-B9C57A2E8916}" presName="vert1" presStyleCnt="0"/>
      <dgm:spPr/>
    </dgm:pt>
    <dgm:pt modelId="{BA805FEE-EC10-4820-9118-AC8756E6A5CB}" type="pres">
      <dgm:prSet presAssocID="{FDFF3C60-C798-43CD-8AFB-87052E51E9E3}" presName="thickLine" presStyleLbl="alignNode1" presStyleIdx="1" presStyleCnt="7"/>
      <dgm:spPr/>
    </dgm:pt>
    <dgm:pt modelId="{2639E5D6-8CB9-4199-B2E0-EEB4057EBAA3}" type="pres">
      <dgm:prSet presAssocID="{FDFF3C60-C798-43CD-8AFB-87052E51E9E3}" presName="horz1" presStyleCnt="0"/>
      <dgm:spPr/>
    </dgm:pt>
    <dgm:pt modelId="{214E0018-3AFA-4634-903D-2345DA6D96DD}" type="pres">
      <dgm:prSet presAssocID="{FDFF3C60-C798-43CD-8AFB-87052E51E9E3}" presName="tx1" presStyleLbl="revTx" presStyleIdx="1" presStyleCnt="7"/>
      <dgm:spPr/>
    </dgm:pt>
    <dgm:pt modelId="{5D0716F0-DCD2-4AFB-9CE0-680003BF7E0B}" type="pres">
      <dgm:prSet presAssocID="{FDFF3C60-C798-43CD-8AFB-87052E51E9E3}" presName="vert1" presStyleCnt="0"/>
      <dgm:spPr/>
    </dgm:pt>
    <dgm:pt modelId="{452EA0C7-748A-44F7-AD1D-4042A1DC3BE8}" type="pres">
      <dgm:prSet presAssocID="{96EEEC56-EF80-44FF-8B82-55D137D22880}" presName="thickLine" presStyleLbl="alignNode1" presStyleIdx="2" presStyleCnt="7"/>
      <dgm:spPr/>
    </dgm:pt>
    <dgm:pt modelId="{4914054B-1063-4E4B-86AB-DDC46DFBEDC5}" type="pres">
      <dgm:prSet presAssocID="{96EEEC56-EF80-44FF-8B82-55D137D22880}" presName="horz1" presStyleCnt="0"/>
      <dgm:spPr/>
    </dgm:pt>
    <dgm:pt modelId="{42858057-E5C4-47B3-9230-9F8EA8054EC0}" type="pres">
      <dgm:prSet presAssocID="{96EEEC56-EF80-44FF-8B82-55D137D22880}" presName="tx1" presStyleLbl="revTx" presStyleIdx="2" presStyleCnt="7"/>
      <dgm:spPr/>
    </dgm:pt>
    <dgm:pt modelId="{EDC7C965-7840-4B3F-A858-E9AA51B39AD2}" type="pres">
      <dgm:prSet presAssocID="{96EEEC56-EF80-44FF-8B82-55D137D22880}" presName="vert1" presStyleCnt="0"/>
      <dgm:spPr/>
    </dgm:pt>
    <dgm:pt modelId="{97E352EA-3B11-4CDE-AFFC-01E5CD261A12}" type="pres">
      <dgm:prSet presAssocID="{791AF05C-B964-4A83-B7BC-A6E15C80B480}" presName="thickLine" presStyleLbl="alignNode1" presStyleIdx="3" presStyleCnt="7"/>
      <dgm:spPr/>
    </dgm:pt>
    <dgm:pt modelId="{B9FA1BD0-C476-4775-86E7-8C1568D741BD}" type="pres">
      <dgm:prSet presAssocID="{791AF05C-B964-4A83-B7BC-A6E15C80B480}" presName="horz1" presStyleCnt="0"/>
      <dgm:spPr/>
    </dgm:pt>
    <dgm:pt modelId="{315673B1-BF6C-4C04-AFE9-F8E74E4CF838}" type="pres">
      <dgm:prSet presAssocID="{791AF05C-B964-4A83-B7BC-A6E15C80B480}" presName="tx1" presStyleLbl="revTx" presStyleIdx="3" presStyleCnt="7"/>
      <dgm:spPr/>
    </dgm:pt>
    <dgm:pt modelId="{62FB0B49-AED0-4E70-9F06-02A811CA0F25}" type="pres">
      <dgm:prSet presAssocID="{791AF05C-B964-4A83-B7BC-A6E15C80B480}" presName="vert1" presStyleCnt="0"/>
      <dgm:spPr/>
    </dgm:pt>
    <dgm:pt modelId="{EEDD0847-AAEE-4425-A76C-D20D75205757}" type="pres">
      <dgm:prSet presAssocID="{7030B033-6660-46C1-A782-0C182F65602E}" presName="thickLine" presStyleLbl="alignNode1" presStyleIdx="4" presStyleCnt="7"/>
      <dgm:spPr/>
    </dgm:pt>
    <dgm:pt modelId="{1B3A645F-1CCC-44DF-BD4D-21D14E9B4C50}" type="pres">
      <dgm:prSet presAssocID="{7030B033-6660-46C1-A782-0C182F65602E}" presName="horz1" presStyleCnt="0"/>
      <dgm:spPr/>
    </dgm:pt>
    <dgm:pt modelId="{021B447A-35BE-48FA-98F8-D143F19AF2A8}" type="pres">
      <dgm:prSet presAssocID="{7030B033-6660-46C1-A782-0C182F65602E}" presName="tx1" presStyleLbl="revTx" presStyleIdx="4" presStyleCnt="7"/>
      <dgm:spPr/>
    </dgm:pt>
    <dgm:pt modelId="{26418097-436E-4773-8417-08B4C7B598EB}" type="pres">
      <dgm:prSet presAssocID="{7030B033-6660-46C1-A782-0C182F65602E}" presName="vert1" presStyleCnt="0"/>
      <dgm:spPr/>
    </dgm:pt>
    <dgm:pt modelId="{F4467454-904A-4B8B-B1C2-F60E32580B81}" type="pres">
      <dgm:prSet presAssocID="{B3ACB37B-E0FB-4C9D-88D0-7340DE1F40AB}" presName="thickLine" presStyleLbl="alignNode1" presStyleIdx="5" presStyleCnt="7"/>
      <dgm:spPr/>
    </dgm:pt>
    <dgm:pt modelId="{66250F85-EE6A-45F7-B45C-0C59B4396960}" type="pres">
      <dgm:prSet presAssocID="{B3ACB37B-E0FB-4C9D-88D0-7340DE1F40AB}" presName="horz1" presStyleCnt="0"/>
      <dgm:spPr/>
    </dgm:pt>
    <dgm:pt modelId="{5566519D-1EBD-4EFB-85CF-AB7D2ED75A90}" type="pres">
      <dgm:prSet presAssocID="{B3ACB37B-E0FB-4C9D-88D0-7340DE1F40AB}" presName="tx1" presStyleLbl="revTx" presStyleIdx="5" presStyleCnt="7"/>
      <dgm:spPr/>
    </dgm:pt>
    <dgm:pt modelId="{AC8603CC-ADED-4CAF-80B7-A6D8A47F176E}" type="pres">
      <dgm:prSet presAssocID="{B3ACB37B-E0FB-4C9D-88D0-7340DE1F40AB}" presName="vert1" presStyleCnt="0"/>
      <dgm:spPr/>
    </dgm:pt>
    <dgm:pt modelId="{DC093716-3551-4DB1-8215-66230F2C4C62}" type="pres">
      <dgm:prSet presAssocID="{46DDAD07-7AFA-4064-A431-3CF422BBE470}" presName="thickLine" presStyleLbl="alignNode1" presStyleIdx="6" presStyleCnt="7"/>
      <dgm:spPr/>
    </dgm:pt>
    <dgm:pt modelId="{32EA3F34-BCF5-4781-A68D-CEDF1024B269}" type="pres">
      <dgm:prSet presAssocID="{46DDAD07-7AFA-4064-A431-3CF422BBE470}" presName="horz1" presStyleCnt="0"/>
      <dgm:spPr/>
    </dgm:pt>
    <dgm:pt modelId="{0555BD07-04E9-4761-B516-5366157ECFDA}" type="pres">
      <dgm:prSet presAssocID="{46DDAD07-7AFA-4064-A431-3CF422BBE470}" presName="tx1" presStyleLbl="revTx" presStyleIdx="6" presStyleCnt="7"/>
      <dgm:spPr/>
    </dgm:pt>
    <dgm:pt modelId="{57B496EE-1F70-43FC-89EF-078C20430ABF}" type="pres">
      <dgm:prSet presAssocID="{46DDAD07-7AFA-4064-A431-3CF422BBE470}" presName="vert1" presStyleCnt="0"/>
      <dgm:spPr/>
    </dgm:pt>
  </dgm:ptLst>
  <dgm:cxnLst>
    <dgm:cxn modelId="{1210F108-4105-4CED-9BBF-7DF9AB0C65D0}" srcId="{C031D4F5-15C0-463A-B754-2A0D33B08409}" destId="{F9D614E3-AFBD-4CD6-A68D-B9C57A2E8916}" srcOrd="0" destOrd="0" parTransId="{CCD8E0BD-1C89-4028-A188-A7A1E5737A38}" sibTransId="{9D7E8DD6-B937-4446-8F4C-1AEFBCB21837}"/>
    <dgm:cxn modelId="{E136181A-A778-4326-BC59-D943290450C0}" srcId="{C031D4F5-15C0-463A-B754-2A0D33B08409}" destId="{791AF05C-B964-4A83-B7BC-A6E15C80B480}" srcOrd="3" destOrd="0" parTransId="{BCF22D54-9087-45A7-AE46-B757D10DA4A2}" sibTransId="{86E55403-EE72-4CA6-B76E-965997B9AFE9}"/>
    <dgm:cxn modelId="{0DE3F734-EAC4-447A-A937-D944A9120454}" type="presOf" srcId="{FDFF3C60-C798-43CD-8AFB-87052E51E9E3}" destId="{214E0018-3AFA-4634-903D-2345DA6D96DD}" srcOrd="0" destOrd="0" presId="urn:microsoft.com/office/officeart/2008/layout/LinedList"/>
    <dgm:cxn modelId="{48FEEB5D-D9E2-480C-A257-13CDA71A0A39}" srcId="{C031D4F5-15C0-463A-B754-2A0D33B08409}" destId="{B3ACB37B-E0FB-4C9D-88D0-7340DE1F40AB}" srcOrd="5" destOrd="0" parTransId="{5E3C49F1-523C-48BC-AE20-362D4BC207DB}" sibTransId="{8585DA50-6918-44E8-A655-E4E2E1F97AA8}"/>
    <dgm:cxn modelId="{DDBDEA6F-592A-49A1-B4EC-C3B8EFA2E93D}" type="presOf" srcId="{7030B033-6660-46C1-A782-0C182F65602E}" destId="{021B447A-35BE-48FA-98F8-D143F19AF2A8}" srcOrd="0" destOrd="0" presId="urn:microsoft.com/office/officeart/2008/layout/LinedList"/>
    <dgm:cxn modelId="{D95F1D97-8A44-48CC-A914-3FB1C8BD0761}" type="presOf" srcId="{F9D614E3-AFBD-4CD6-A68D-B9C57A2E8916}" destId="{C96CAB8A-AB4E-4D4E-B2CD-10F0060859A9}" srcOrd="0" destOrd="0" presId="urn:microsoft.com/office/officeart/2008/layout/LinedList"/>
    <dgm:cxn modelId="{718E43B4-DE53-4761-8C17-09EFEA00EF73}" srcId="{C031D4F5-15C0-463A-B754-2A0D33B08409}" destId="{7030B033-6660-46C1-A782-0C182F65602E}" srcOrd="4" destOrd="0" parTransId="{9ED3F5BE-9BE8-41B9-BBC7-20018F8F515C}" sibTransId="{2281A614-A220-4DBE-B4A8-9566561976C4}"/>
    <dgm:cxn modelId="{B2C42BB7-1314-4131-858F-995AC8F62795}" type="presOf" srcId="{791AF05C-B964-4A83-B7BC-A6E15C80B480}" destId="{315673B1-BF6C-4C04-AFE9-F8E74E4CF838}" srcOrd="0" destOrd="0" presId="urn:microsoft.com/office/officeart/2008/layout/LinedList"/>
    <dgm:cxn modelId="{A4A110C7-C780-47C7-8E05-1DFFBBA65C9A}" type="presOf" srcId="{B3ACB37B-E0FB-4C9D-88D0-7340DE1F40AB}" destId="{5566519D-1EBD-4EFB-85CF-AB7D2ED75A90}" srcOrd="0" destOrd="0" presId="urn:microsoft.com/office/officeart/2008/layout/LinedList"/>
    <dgm:cxn modelId="{93CACFCE-E89C-456A-BBF6-941DE970D1CC}" srcId="{C031D4F5-15C0-463A-B754-2A0D33B08409}" destId="{96EEEC56-EF80-44FF-8B82-55D137D22880}" srcOrd="2" destOrd="0" parTransId="{0A1EB23E-9378-4E08-AB4D-959744DAAD61}" sibTransId="{B80F34E3-DF6C-46C9-98E5-EC32381DAE57}"/>
    <dgm:cxn modelId="{D3A51FD8-4C36-4E57-9044-97AFD21E53D9}" type="presOf" srcId="{C031D4F5-15C0-463A-B754-2A0D33B08409}" destId="{7F134BC6-64C6-47DF-9316-9DDF363D227C}" srcOrd="0" destOrd="0" presId="urn:microsoft.com/office/officeart/2008/layout/LinedList"/>
    <dgm:cxn modelId="{59539ADB-0240-441B-95A4-195E65994ECF}" type="presOf" srcId="{96EEEC56-EF80-44FF-8B82-55D137D22880}" destId="{42858057-E5C4-47B3-9230-9F8EA8054EC0}" srcOrd="0" destOrd="0" presId="urn:microsoft.com/office/officeart/2008/layout/LinedList"/>
    <dgm:cxn modelId="{61FB32EA-31A2-45BE-83BC-8338EAEAFD01}" srcId="{C031D4F5-15C0-463A-B754-2A0D33B08409}" destId="{46DDAD07-7AFA-4064-A431-3CF422BBE470}" srcOrd="6" destOrd="0" parTransId="{4C0337F9-9EAC-41F9-80A0-8B878290B6D6}" sibTransId="{527D1FA9-16C3-490F-970B-AD6459E5B79F}"/>
    <dgm:cxn modelId="{BEE9EBF1-B58E-42C0-BC64-CC2CE04B4845}" srcId="{C031D4F5-15C0-463A-B754-2A0D33B08409}" destId="{FDFF3C60-C798-43CD-8AFB-87052E51E9E3}" srcOrd="1" destOrd="0" parTransId="{66921DEB-7FD0-4380-92E8-54D2707AAD0C}" sibTransId="{31E945A3-60F2-448A-9425-8A0DA041C0EB}"/>
    <dgm:cxn modelId="{819D6CFC-2115-4CAD-8459-7D83AA42FB7F}" type="presOf" srcId="{46DDAD07-7AFA-4064-A431-3CF422BBE470}" destId="{0555BD07-04E9-4761-B516-5366157ECFDA}" srcOrd="0" destOrd="0" presId="urn:microsoft.com/office/officeart/2008/layout/LinedList"/>
    <dgm:cxn modelId="{763A00FE-861F-4A76-8536-8DC24F1F5A44}" type="presParOf" srcId="{7F134BC6-64C6-47DF-9316-9DDF363D227C}" destId="{44861617-B5CA-4DA4-8CBB-364E9CBD79C4}" srcOrd="0" destOrd="0" presId="urn:microsoft.com/office/officeart/2008/layout/LinedList"/>
    <dgm:cxn modelId="{AFE6B403-4719-4EE0-844F-F6B36324360F}" type="presParOf" srcId="{7F134BC6-64C6-47DF-9316-9DDF363D227C}" destId="{06003288-993A-43F2-9A56-E307D7D6C9B2}" srcOrd="1" destOrd="0" presId="urn:microsoft.com/office/officeart/2008/layout/LinedList"/>
    <dgm:cxn modelId="{81B28D3B-E43F-40C8-AEDE-681FBA4E8CAA}" type="presParOf" srcId="{06003288-993A-43F2-9A56-E307D7D6C9B2}" destId="{C96CAB8A-AB4E-4D4E-B2CD-10F0060859A9}" srcOrd="0" destOrd="0" presId="urn:microsoft.com/office/officeart/2008/layout/LinedList"/>
    <dgm:cxn modelId="{AFCBF9FE-AD66-4A38-916D-45075E5BDD93}" type="presParOf" srcId="{06003288-993A-43F2-9A56-E307D7D6C9B2}" destId="{88776F60-FE3E-4AD7-A8F6-157A6F5BE502}" srcOrd="1" destOrd="0" presId="urn:microsoft.com/office/officeart/2008/layout/LinedList"/>
    <dgm:cxn modelId="{51C5A40E-E999-4C01-A943-62284A777E4A}" type="presParOf" srcId="{7F134BC6-64C6-47DF-9316-9DDF363D227C}" destId="{BA805FEE-EC10-4820-9118-AC8756E6A5CB}" srcOrd="2" destOrd="0" presId="urn:microsoft.com/office/officeart/2008/layout/LinedList"/>
    <dgm:cxn modelId="{C86BE5BB-010C-4916-9B8B-94D1DB9E3C77}" type="presParOf" srcId="{7F134BC6-64C6-47DF-9316-9DDF363D227C}" destId="{2639E5D6-8CB9-4199-B2E0-EEB4057EBAA3}" srcOrd="3" destOrd="0" presId="urn:microsoft.com/office/officeart/2008/layout/LinedList"/>
    <dgm:cxn modelId="{42A32E16-CE23-427D-B430-AF54E06C0F58}" type="presParOf" srcId="{2639E5D6-8CB9-4199-B2E0-EEB4057EBAA3}" destId="{214E0018-3AFA-4634-903D-2345DA6D96DD}" srcOrd="0" destOrd="0" presId="urn:microsoft.com/office/officeart/2008/layout/LinedList"/>
    <dgm:cxn modelId="{FB66EA1B-D2B9-4CD4-973C-024F0C1E04CD}" type="presParOf" srcId="{2639E5D6-8CB9-4199-B2E0-EEB4057EBAA3}" destId="{5D0716F0-DCD2-4AFB-9CE0-680003BF7E0B}" srcOrd="1" destOrd="0" presId="urn:microsoft.com/office/officeart/2008/layout/LinedList"/>
    <dgm:cxn modelId="{351B69D1-EA0F-446F-BD7C-932C36C33BB1}" type="presParOf" srcId="{7F134BC6-64C6-47DF-9316-9DDF363D227C}" destId="{452EA0C7-748A-44F7-AD1D-4042A1DC3BE8}" srcOrd="4" destOrd="0" presId="urn:microsoft.com/office/officeart/2008/layout/LinedList"/>
    <dgm:cxn modelId="{1DE8AD69-4163-4117-B0E5-24D231F97E34}" type="presParOf" srcId="{7F134BC6-64C6-47DF-9316-9DDF363D227C}" destId="{4914054B-1063-4E4B-86AB-DDC46DFBEDC5}" srcOrd="5" destOrd="0" presId="urn:microsoft.com/office/officeart/2008/layout/LinedList"/>
    <dgm:cxn modelId="{EED8AC82-580A-4983-ACA7-699DA8EC2897}" type="presParOf" srcId="{4914054B-1063-4E4B-86AB-DDC46DFBEDC5}" destId="{42858057-E5C4-47B3-9230-9F8EA8054EC0}" srcOrd="0" destOrd="0" presId="urn:microsoft.com/office/officeart/2008/layout/LinedList"/>
    <dgm:cxn modelId="{39DCB287-AFB9-43F9-9979-B469DDC82C24}" type="presParOf" srcId="{4914054B-1063-4E4B-86AB-DDC46DFBEDC5}" destId="{EDC7C965-7840-4B3F-A858-E9AA51B39AD2}" srcOrd="1" destOrd="0" presId="urn:microsoft.com/office/officeart/2008/layout/LinedList"/>
    <dgm:cxn modelId="{B5B96709-3E8A-4574-AACD-D1B4FAD9E1C9}" type="presParOf" srcId="{7F134BC6-64C6-47DF-9316-9DDF363D227C}" destId="{97E352EA-3B11-4CDE-AFFC-01E5CD261A12}" srcOrd="6" destOrd="0" presId="urn:microsoft.com/office/officeart/2008/layout/LinedList"/>
    <dgm:cxn modelId="{79F07656-06A9-44F0-BE2D-84A5C276DCB0}" type="presParOf" srcId="{7F134BC6-64C6-47DF-9316-9DDF363D227C}" destId="{B9FA1BD0-C476-4775-86E7-8C1568D741BD}" srcOrd="7" destOrd="0" presId="urn:microsoft.com/office/officeart/2008/layout/LinedList"/>
    <dgm:cxn modelId="{DB3D69E1-6DC5-4367-89A6-E85260DB4F7D}" type="presParOf" srcId="{B9FA1BD0-C476-4775-86E7-8C1568D741BD}" destId="{315673B1-BF6C-4C04-AFE9-F8E74E4CF838}" srcOrd="0" destOrd="0" presId="urn:microsoft.com/office/officeart/2008/layout/LinedList"/>
    <dgm:cxn modelId="{705FC16E-8773-4D42-921A-F21F080D3846}" type="presParOf" srcId="{B9FA1BD0-C476-4775-86E7-8C1568D741BD}" destId="{62FB0B49-AED0-4E70-9F06-02A811CA0F25}" srcOrd="1" destOrd="0" presId="urn:microsoft.com/office/officeart/2008/layout/LinedList"/>
    <dgm:cxn modelId="{D6BC5EC2-9699-4C67-8F1B-0A239E902461}" type="presParOf" srcId="{7F134BC6-64C6-47DF-9316-9DDF363D227C}" destId="{EEDD0847-AAEE-4425-A76C-D20D75205757}" srcOrd="8" destOrd="0" presId="urn:microsoft.com/office/officeart/2008/layout/LinedList"/>
    <dgm:cxn modelId="{993F23FC-1BC7-431B-9770-CF3E25CE56A9}" type="presParOf" srcId="{7F134BC6-64C6-47DF-9316-9DDF363D227C}" destId="{1B3A645F-1CCC-44DF-BD4D-21D14E9B4C50}" srcOrd="9" destOrd="0" presId="urn:microsoft.com/office/officeart/2008/layout/LinedList"/>
    <dgm:cxn modelId="{C0DCE05C-9F8E-40BF-906D-B0B2D49FB29F}" type="presParOf" srcId="{1B3A645F-1CCC-44DF-BD4D-21D14E9B4C50}" destId="{021B447A-35BE-48FA-98F8-D143F19AF2A8}" srcOrd="0" destOrd="0" presId="urn:microsoft.com/office/officeart/2008/layout/LinedList"/>
    <dgm:cxn modelId="{B1E49B6B-8869-423E-B9D9-4C2DBEAC27A1}" type="presParOf" srcId="{1B3A645F-1CCC-44DF-BD4D-21D14E9B4C50}" destId="{26418097-436E-4773-8417-08B4C7B598EB}" srcOrd="1" destOrd="0" presId="urn:microsoft.com/office/officeart/2008/layout/LinedList"/>
    <dgm:cxn modelId="{70526E95-E99D-482A-9355-898BFE417CB3}" type="presParOf" srcId="{7F134BC6-64C6-47DF-9316-9DDF363D227C}" destId="{F4467454-904A-4B8B-B1C2-F60E32580B81}" srcOrd="10" destOrd="0" presId="urn:microsoft.com/office/officeart/2008/layout/LinedList"/>
    <dgm:cxn modelId="{83A62CD2-319F-4195-807B-F60530EDDD53}" type="presParOf" srcId="{7F134BC6-64C6-47DF-9316-9DDF363D227C}" destId="{66250F85-EE6A-45F7-B45C-0C59B4396960}" srcOrd="11" destOrd="0" presId="urn:microsoft.com/office/officeart/2008/layout/LinedList"/>
    <dgm:cxn modelId="{CBE1FF88-E5E3-4981-9C9F-63E3D786A080}" type="presParOf" srcId="{66250F85-EE6A-45F7-B45C-0C59B4396960}" destId="{5566519D-1EBD-4EFB-85CF-AB7D2ED75A90}" srcOrd="0" destOrd="0" presId="urn:microsoft.com/office/officeart/2008/layout/LinedList"/>
    <dgm:cxn modelId="{47CCD039-10E4-4532-9635-F74F491EB1CF}" type="presParOf" srcId="{66250F85-EE6A-45F7-B45C-0C59B4396960}" destId="{AC8603CC-ADED-4CAF-80B7-A6D8A47F176E}" srcOrd="1" destOrd="0" presId="urn:microsoft.com/office/officeart/2008/layout/LinedList"/>
    <dgm:cxn modelId="{747DE6E0-7960-4C28-82EA-9B62A4B8EC91}" type="presParOf" srcId="{7F134BC6-64C6-47DF-9316-9DDF363D227C}" destId="{DC093716-3551-4DB1-8215-66230F2C4C62}" srcOrd="12" destOrd="0" presId="urn:microsoft.com/office/officeart/2008/layout/LinedList"/>
    <dgm:cxn modelId="{A1D2708A-77A4-4AD8-86CE-EF767DDCE31D}" type="presParOf" srcId="{7F134BC6-64C6-47DF-9316-9DDF363D227C}" destId="{32EA3F34-BCF5-4781-A68D-CEDF1024B269}" srcOrd="13" destOrd="0" presId="urn:microsoft.com/office/officeart/2008/layout/LinedList"/>
    <dgm:cxn modelId="{2505E988-47B3-496B-878F-F6F16A7382CA}" type="presParOf" srcId="{32EA3F34-BCF5-4781-A68D-CEDF1024B269}" destId="{0555BD07-04E9-4761-B516-5366157ECFDA}" srcOrd="0" destOrd="0" presId="urn:microsoft.com/office/officeart/2008/layout/LinedList"/>
    <dgm:cxn modelId="{F98801C7-61F2-4B68-B3F6-9F3942F6BFBF}" type="presParOf" srcId="{32EA3F34-BCF5-4781-A68D-CEDF1024B269}" destId="{57B496EE-1F70-43FC-89EF-078C20430AB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C68CE9-338F-4910-B6F5-9491E89FD245}"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3D4B2D3D-9B05-4B28-ACBA-4DF9F3E9B371}">
      <dgm:prSet phldrT="[Text]" phldr="0"/>
      <dgm:spPr/>
      <dgm:t>
        <a:bodyPr/>
        <a:lstStyle/>
        <a:p>
          <a:r>
            <a:rPr lang="en-US">
              <a:latin typeface="Sitka Subheading"/>
            </a:rPr>
            <a:t>Project</a:t>
          </a:r>
          <a:endParaRPr lang="en-US"/>
        </a:p>
      </dgm:t>
    </dgm:pt>
    <dgm:pt modelId="{B2725FED-01F5-4C62-A9DF-21103A5B0F03}" type="parTrans" cxnId="{F4883CDF-2423-44DD-9BE8-6563971D426C}">
      <dgm:prSet/>
      <dgm:spPr/>
      <dgm:t>
        <a:bodyPr/>
        <a:lstStyle/>
        <a:p>
          <a:endParaRPr lang="en-US"/>
        </a:p>
      </dgm:t>
    </dgm:pt>
    <dgm:pt modelId="{EC8B6485-91D9-44EE-B1C0-DCA3F4EC848B}" type="sibTrans" cxnId="{F4883CDF-2423-44DD-9BE8-6563971D426C}">
      <dgm:prSet/>
      <dgm:spPr/>
      <dgm:t>
        <a:bodyPr/>
        <a:lstStyle/>
        <a:p>
          <a:endParaRPr lang="en-US"/>
        </a:p>
      </dgm:t>
    </dgm:pt>
    <dgm:pt modelId="{FEA4425D-B747-4DEC-9B2C-C91747F20A70}">
      <dgm:prSet phldrT="[Text]" phldr="0"/>
      <dgm:spPr/>
      <dgm:t>
        <a:bodyPr/>
        <a:lstStyle/>
        <a:p>
          <a:r>
            <a:rPr lang="en-US">
              <a:latin typeface="Sitka Subheading"/>
            </a:rPr>
            <a:t>External</a:t>
          </a:r>
          <a:endParaRPr lang="en-US"/>
        </a:p>
      </dgm:t>
    </dgm:pt>
    <dgm:pt modelId="{6E715176-81B8-4A0D-9F63-B26271B8FD03}" type="parTrans" cxnId="{CAF613B8-CE2E-45AA-BA63-59FA2C7AB413}">
      <dgm:prSet/>
      <dgm:spPr/>
      <dgm:t>
        <a:bodyPr/>
        <a:lstStyle/>
        <a:p>
          <a:endParaRPr lang="en-US"/>
        </a:p>
      </dgm:t>
    </dgm:pt>
    <dgm:pt modelId="{E861338E-2A56-4CC5-A39F-01843F130C52}" type="sibTrans" cxnId="{CAF613B8-CE2E-45AA-BA63-59FA2C7AB413}">
      <dgm:prSet/>
      <dgm:spPr/>
      <dgm:t>
        <a:bodyPr/>
        <a:lstStyle/>
        <a:p>
          <a:endParaRPr lang="en-US"/>
        </a:p>
      </dgm:t>
    </dgm:pt>
    <dgm:pt modelId="{49C55491-7B3C-4631-9D7C-E29BCA8C8D5B}">
      <dgm:prSet phldrT="[Text]" phldr="0"/>
      <dgm:spPr/>
      <dgm:t>
        <a:bodyPr/>
        <a:lstStyle/>
        <a:p>
          <a:pPr rtl="0"/>
          <a:r>
            <a:rPr lang="en-US">
              <a:latin typeface="Sitka Subheading"/>
            </a:rPr>
            <a:t>Government tighten COVID Regulation</a:t>
          </a:r>
          <a:endParaRPr lang="en-US"/>
        </a:p>
      </dgm:t>
    </dgm:pt>
    <dgm:pt modelId="{471910E8-EDF5-407F-93A4-CAE531AE7A4F}" type="parTrans" cxnId="{C4ED7F58-8A9E-4E28-8A0E-78AC36E923FA}">
      <dgm:prSet/>
      <dgm:spPr/>
      <dgm:t>
        <a:bodyPr/>
        <a:lstStyle/>
        <a:p>
          <a:endParaRPr lang="en-US"/>
        </a:p>
      </dgm:t>
    </dgm:pt>
    <dgm:pt modelId="{D6B1BDF0-748C-4CD3-929D-5857438019D7}" type="sibTrans" cxnId="{C4ED7F58-8A9E-4E28-8A0E-78AC36E923FA}">
      <dgm:prSet/>
      <dgm:spPr/>
      <dgm:t>
        <a:bodyPr/>
        <a:lstStyle/>
        <a:p>
          <a:endParaRPr lang="en-US"/>
        </a:p>
      </dgm:t>
    </dgm:pt>
    <dgm:pt modelId="{1B8DBE4A-CB57-4EBB-9992-E641F177B64D}">
      <dgm:prSet phldrT="[Text]" phldr="0"/>
      <dgm:spPr/>
      <dgm:t>
        <a:bodyPr/>
        <a:lstStyle/>
        <a:p>
          <a:pPr rtl="0"/>
          <a:r>
            <a:rPr lang="en-US">
              <a:latin typeface="Sitka Subheading"/>
            </a:rPr>
            <a:t>Coffee Shops reject to participate</a:t>
          </a:r>
          <a:endParaRPr lang="en-US"/>
        </a:p>
      </dgm:t>
    </dgm:pt>
    <dgm:pt modelId="{D3581EE7-A122-4522-A993-D218355B4A97}" type="parTrans" cxnId="{60B0F24E-AC1C-4E08-BD3C-83B8DD4D84A4}">
      <dgm:prSet/>
      <dgm:spPr/>
      <dgm:t>
        <a:bodyPr/>
        <a:lstStyle/>
        <a:p>
          <a:endParaRPr lang="en-US"/>
        </a:p>
      </dgm:t>
    </dgm:pt>
    <dgm:pt modelId="{2F988C6C-E9D1-43FA-893F-EA06E5D3DA9B}" type="sibTrans" cxnId="{60B0F24E-AC1C-4E08-BD3C-83B8DD4D84A4}">
      <dgm:prSet/>
      <dgm:spPr/>
      <dgm:t>
        <a:bodyPr/>
        <a:lstStyle/>
        <a:p>
          <a:endParaRPr lang="en-US"/>
        </a:p>
      </dgm:t>
    </dgm:pt>
    <dgm:pt modelId="{8868B81B-B7CC-435B-AC3E-802566A92EB9}">
      <dgm:prSet phldrT="[Text]" phldr="0"/>
      <dgm:spPr/>
      <dgm:t>
        <a:bodyPr/>
        <a:lstStyle/>
        <a:p>
          <a:r>
            <a:rPr lang="en-US">
              <a:latin typeface="Sitka Subheading"/>
            </a:rPr>
            <a:t>Internal</a:t>
          </a:r>
          <a:endParaRPr lang="en-US"/>
        </a:p>
      </dgm:t>
    </dgm:pt>
    <dgm:pt modelId="{3DAC16B8-D91A-4FF2-B35F-D2ED23563750}" type="parTrans" cxnId="{0130D446-E566-4489-B417-2F37493256D5}">
      <dgm:prSet/>
      <dgm:spPr/>
      <dgm:t>
        <a:bodyPr/>
        <a:lstStyle/>
        <a:p>
          <a:endParaRPr lang="en-US"/>
        </a:p>
      </dgm:t>
    </dgm:pt>
    <dgm:pt modelId="{47D67CD8-ECC0-4560-B4A7-7E8A8B326F5E}" type="sibTrans" cxnId="{0130D446-E566-4489-B417-2F37493256D5}">
      <dgm:prSet/>
      <dgm:spPr/>
      <dgm:t>
        <a:bodyPr/>
        <a:lstStyle/>
        <a:p>
          <a:endParaRPr lang="en-US"/>
        </a:p>
      </dgm:t>
    </dgm:pt>
    <dgm:pt modelId="{0CD776B3-D4CC-472B-B764-E3073CBDD7AF}">
      <dgm:prSet phldrT="[Text]" phldr="0"/>
      <dgm:spPr/>
      <dgm:t>
        <a:bodyPr/>
        <a:lstStyle/>
        <a:p>
          <a:pPr rtl="0"/>
          <a:r>
            <a:rPr lang="en-US">
              <a:latin typeface="Sitka Subheading"/>
            </a:rPr>
            <a:t> MMC x LSC opposite to co-host event</a:t>
          </a:r>
        </a:p>
      </dgm:t>
    </dgm:pt>
    <dgm:pt modelId="{D6FED493-8457-492A-9306-589BBEF4BABF}" type="parTrans" cxnId="{12D5F175-B0C7-4B88-91CD-763AB0E7AA22}">
      <dgm:prSet/>
      <dgm:spPr/>
      <dgm:t>
        <a:bodyPr/>
        <a:lstStyle/>
        <a:p>
          <a:endParaRPr lang="en-US"/>
        </a:p>
      </dgm:t>
    </dgm:pt>
    <dgm:pt modelId="{E1E0A101-2A38-4F65-A7DA-51249714D82A}" type="sibTrans" cxnId="{12D5F175-B0C7-4B88-91CD-763AB0E7AA22}">
      <dgm:prSet/>
      <dgm:spPr/>
      <dgm:t>
        <a:bodyPr/>
        <a:lstStyle/>
        <a:p>
          <a:endParaRPr lang="en-US"/>
        </a:p>
      </dgm:t>
    </dgm:pt>
    <dgm:pt modelId="{AA9C2E9D-EDE0-4494-B284-B30D05FD328C}">
      <dgm:prSet phldr="0"/>
      <dgm:spPr/>
      <dgm:t>
        <a:bodyPr/>
        <a:lstStyle/>
        <a:p>
          <a:pPr rtl="0"/>
          <a:r>
            <a:rPr lang="en-US">
              <a:latin typeface="Sitka Subheading"/>
            </a:rPr>
            <a:t>Team conflict</a:t>
          </a:r>
        </a:p>
      </dgm:t>
    </dgm:pt>
    <dgm:pt modelId="{DB0A7B20-4269-4DEA-A442-E1B9785A1376}" type="parTrans" cxnId="{4DA1BFA8-0C56-457C-A78A-FE6004332489}">
      <dgm:prSet/>
      <dgm:spPr/>
    </dgm:pt>
    <dgm:pt modelId="{884E616E-51E3-4FFC-9D87-1C83C27383B4}" type="sibTrans" cxnId="{4DA1BFA8-0C56-457C-A78A-FE6004332489}">
      <dgm:prSet/>
      <dgm:spPr/>
    </dgm:pt>
    <dgm:pt modelId="{1C4DBABB-ED68-44E5-84B6-6CE14D50A23C}" type="pres">
      <dgm:prSet presAssocID="{F4C68CE9-338F-4910-B6F5-9491E89FD245}" presName="hierChild1" presStyleCnt="0">
        <dgm:presLayoutVars>
          <dgm:chPref val="1"/>
          <dgm:dir/>
          <dgm:animOne val="branch"/>
          <dgm:animLvl val="lvl"/>
          <dgm:resizeHandles/>
        </dgm:presLayoutVars>
      </dgm:prSet>
      <dgm:spPr/>
    </dgm:pt>
    <dgm:pt modelId="{283516D5-C57B-4DD9-8347-0916A2931CB3}" type="pres">
      <dgm:prSet presAssocID="{3D4B2D3D-9B05-4B28-ACBA-4DF9F3E9B371}" presName="hierRoot1" presStyleCnt="0"/>
      <dgm:spPr/>
    </dgm:pt>
    <dgm:pt modelId="{51BCF6ED-BD88-4FA0-80F5-EF8AF2D813E4}" type="pres">
      <dgm:prSet presAssocID="{3D4B2D3D-9B05-4B28-ACBA-4DF9F3E9B371}" presName="composite" presStyleCnt="0"/>
      <dgm:spPr/>
    </dgm:pt>
    <dgm:pt modelId="{87EA77DB-E86E-4F19-8AC5-29F38498FDA9}" type="pres">
      <dgm:prSet presAssocID="{3D4B2D3D-9B05-4B28-ACBA-4DF9F3E9B371}" presName="background" presStyleLbl="node0" presStyleIdx="0" presStyleCnt="1"/>
      <dgm:spPr/>
    </dgm:pt>
    <dgm:pt modelId="{9185CC0E-6AF7-4984-A0DD-428BAC6E509C}" type="pres">
      <dgm:prSet presAssocID="{3D4B2D3D-9B05-4B28-ACBA-4DF9F3E9B371}" presName="text" presStyleLbl="fgAcc0" presStyleIdx="0" presStyleCnt="1">
        <dgm:presLayoutVars>
          <dgm:chPref val="3"/>
        </dgm:presLayoutVars>
      </dgm:prSet>
      <dgm:spPr/>
    </dgm:pt>
    <dgm:pt modelId="{7138AE0C-F097-41FA-B5D8-BAB1673AFEEF}" type="pres">
      <dgm:prSet presAssocID="{3D4B2D3D-9B05-4B28-ACBA-4DF9F3E9B371}" presName="hierChild2" presStyleCnt="0"/>
      <dgm:spPr/>
    </dgm:pt>
    <dgm:pt modelId="{A337D90A-2F6B-4183-A7BF-D1B2AA033089}" type="pres">
      <dgm:prSet presAssocID="{6E715176-81B8-4A0D-9F63-B26271B8FD03}" presName="Name10" presStyleLbl="parChTrans1D2" presStyleIdx="0" presStyleCnt="2"/>
      <dgm:spPr/>
    </dgm:pt>
    <dgm:pt modelId="{8912B354-ED9E-4B7E-97C7-A5537DB5488F}" type="pres">
      <dgm:prSet presAssocID="{FEA4425D-B747-4DEC-9B2C-C91747F20A70}" presName="hierRoot2" presStyleCnt="0"/>
      <dgm:spPr/>
    </dgm:pt>
    <dgm:pt modelId="{CE581A09-2C9D-4D8C-8840-0706A26B855D}" type="pres">
      <dgm:prSet presAssocID="{FEA4425D-B747-4DEC-9B2C-C91747F20A70}" presName="composite2" presStyleCnt="0"/>
      <dgm:spPr/>
    </dgm:pt>
    <dgm:pt modelId="{FBEDF7BA-55A5-46EF-A0AD-BA65E6AC03A3}" type="pres">
      <dgm:prSet presAssocID="{FEA4425D-B747-4DEC-9B2C-C91747F20A70}" presName="background2" presStyleLbl="node2" presStyleIdx="0" presStyleCnt="2"/>
      <dgm:spPr/>
    </dgm:pt>
    <dgm:pt modelId="{5BECE10B-7485-4ADA-89CF-E0A1CEB3B58F}" type="pres">
      <dgm:prSet presAssocID="{FEA4425D-B747-4DEC-9B2C-C91747F20A70}" presName="text2" presStyleLbl="fgAcc2" presStyleIdx="0" presStyleCnt="2">
        <dgm:presLayoutVars>
          <dgm:chPref val="3"/>
        </dgm:presLayoutVars>
      </dgm:prSet>
      <dgm:spPr/>
    </dgm:pt>
    <dgm:pt modelId="{5051A8C7-1FC7-47D7-A6E8-58CB232419AC}" type="pres">
      <dgm:prSet presAssocID="{FEA4425D-B747-4DEC-9B2C-C91747F20A70}" presName="hierChild3" presStyleCnt="0"/>
      <dgm:spPr/>
    </dgm:pt>
    <dgm:pt modelId="{BA91986F-DBFC-4A85-B7BA-9CBC3CFD8F02}" type="pres">
      <dgm:prSet presAssocID="{471910E8-EDF5-407F-93A4-CAE531AE7A4F}" presName="Name17" presStyleLbl="parChTrans1D3" presStyleIdx="0" presStyleCnt="4"/>
      <dgm:spPr/>
    </dgm:pt>
    <dgm:pt modelId="{C3811FFA-70AB-47BD-BC2F-265E6DCF05AC}" type="pres">
      <dgm:prSet presAssocID="{49C55491-7B3C-4631-9D7C-E29BCA8C8D5B}" presName="hierRoot3" presStyleCnt="0"/>
      <dgm:spPr/>
    </dgm:pt>
    <dgm:pt modelId="{56F841B8-3E93-42C4-A1D7-E8948B67A88A}" type="pres">
      <dgm:prSet presAssocID="{49C55491-7B3C-4631-9D7C-E29BCA8C8D5B}" presName="composite3" presStyleCnt="0"/>
      <dgm:spPr/>
    </dgm:pt>
    <dgm:pt modelId="{64D9858E-56EE-4948-A8A8-8BD02303246A}" type="pres">
      <dgm:prSet presAssocID="{49C55491-7B3C-4631-9D7C-E29BCA8C8D5B}" presName="background3" presStyleLbl="node3" presStyleIdx="0" presStyleCnt="4"/>
      <dgm:spPr/>
    </dgm:pt>
    <dgm:pt modelId="{64E47F8C-AE1E-4BB6-9344-5FB2250FE595}" type="pres">
      <dgm:prSet presAssocID="{49C55491-7B3C-4631-9D7C-E29BCA8C8D5B}" presName="text3" presStyleLbl="fgAcc3" presStyleIdx="0" presStyleCnt="4">
        <dgm:presLayoutVars>
          <dgm:chPref val="3"/>
        </dgm:presLayoutVars>
      </dgm:prSet>
      <dgm:spPr/>
    </dgm:pt>
    <dgm:pt modelId="{EEE8A856-3ECE-4D33-A4FB-388A356BEB84}" type="pres">
      <dgm:prSet presAssocID="{49C55491-7B3C-4631-9D7C-E29BCA8C8D5B}" presName="hierChild4" presStyleCnt="0"/>
      <dgm:spPr/>
    </dgm:pt>
    <dgm:pt modelId="{67ED49F7-0FDF-4777-B2CE-EF1111058407}" type="pres">
      <dgm:prSet presAssocID="{D3581EE7-A122-4522-A993-D218355B4A97}" presName="Name17" presStyleLbl="parChTrans1D3" presStyleIdx="1" presStyleCnt="4"/>
      <dgm:spPr/>
    </dgm:pt>
    <dgm:pt modelId="{64A816C7-CEC1-4429-B5BD-6F6584B48547}" type="pres">
      <dgm:prSet presAssocID="{1B8DBE4A-CB57-4EBB-9992-E641F177B64D}" presName="hierRoot3" presStyleCnt="0"/>
      <dgm:spPr/>
    </dgm:pt>
    <dgm:pt modelId="{E9690682-B001-4BA6-8895-8337EF5FD2EE}" type="pres">
      <dgm:prSet presAssocID="{1B8DBE4A-CB57-4EBB-9992-E641F177B64D}" presName="composite3" presStyleCnt="0"/>
      <dgm:spPr/>
    </dgm:pt>
    <dgm:pt modelId="{35103703-ADE3-4E34-9591-8C444A38923D}" type="pres">
      <dgm:prSet presAssocID="{1B8DBE4A-CB57-4EBB-9992-E641F177B64D}" presName="background3" presStyleLbl="node3" presStyleIdx="1" presStyleCnt="4"/>
      <dgm:spPr/>
    </dgm:pt>
    <dgm:pt modelId="{E4F8F5F6-E8EA-4DAB-B0C1-2FB8E00ABFE1}" type="pres">
      <dgm:prSet presAssocID="{1B8DBE4A-CB57-4EBB-9992-E641F177B64D}" presName="text3" presStyleLbl="fgAcc3" presStyleIdx="1" presStyleCnt="4">
        <dgm:presLayoutVars>
          <dgm:chPref val="3"/>
        </dgm:presLayoutVars>
      </dgm:prSet>
      <dgm:spPr/>
    </dgm:pt>
    <dgm:pt modelId="{6F0DE55E-0D03-4F40-804F-7ED742ED8EBB}" type="pres">
      <dgm:prSet presAssocID="{1B8DBE4A-CB57-4EBB-9992-E641F177B64D}" presName="hierChild4" presStyleCnt="0"/>
      <dgm:spPr/>
    </dgm:pt>
    <dgm:pt modelId="{6EB34DED-EE41-418D-9103-B44D9B13A815}" type="pres">
      <dgm:prSet presAssocID="{3DAC16B8-D91A-4FF2-B35F-D2ED23563750}" presName="Name10" presStyleLbl="parChTrans1D2" presStyleIdx="1" presStyleCnt="2"/>
      <dgm:spPr/>
    </dgm:pt>
    <dgm:pt modelId="{0F80953D-822F-4A25-84F7-840D3679AA0E}" type="pres">
      <dgm:prSet presAssocID="{8868B81B-B7CC-435B-AC3E-802566A92EB9}" presName="hierRoot2" presStyleCnt="0"/>
      <dgm:spPr/>
    </dgm:pt>
    <dgm:pt modelId="{3F4F5558-F160-4F89-9CFC-32FA4804168E}" type="pres">
      <dgm:prSet presAssocID="{8868B81B-B7CC-435B-AC3E-802566A92EB9}" presName="composite2" presStyleCnt="0"/>
      <dgm:spPr/>
    </dgm:pt>
    <dgm:pt modelId="{DE78B2AB-B138-44C0-935C-674C7FD4777C}" type="pres">
      <dgm:prSet presAssocID="{8868B81B-B7CC-435B-AC3E-802566A92EB9}" presName="background2" presStyleLbl="node2" presStyleIdx="1" presStyleCnt="2"/>
      <dgm:spPr/>
    </dgm:pt>
    <dgm:pt modelId="{93137A26-9CD0-4580-9D04-A51710B4EFED}" type="pres">
      <dgm:prSet presAssocID="{8868B81B-B7CC-435B-AC3E-802566A92EB9}" presName="text2" presStyleLbl="fgAcc2" presStyleIdx="1" presStyleCnt="2">
        <dgm:presLayoutVars>
          <dgm:chPref val="3"/>
        </dgm:presLayoutVars>
      </dgm:prSet>
      <dgm:spPr/>
    </dgm:pt>
    <dgm:pt modelId="{C0CE217E-B4AB-40C5-8E76-17AAAA46A2E3}" type="pres">
      <dgm:prSet presAssocID="{8868B81B-B7CC-435B-AC3E-802566A92EB9}" presName="hierChild3" presStyleCnt="0"/>
      <dgm:spPr/>
    </dgm:pt>
    <dgm:pt modelId="{A0BD18FF-CD26-420B-BCAE-B5123E67C101}" type="pres">
      <dgm:prSet presAssocID="{D6FED493-8457-492A-9306-589BBEF4BABF}" presName="Name17" presStyleLbl="parChTrans1D3" presStyleIdx="2" presStyleCnt="4"/>
      <dgm:spPr/>
    </dgm:pt>
    <dgm:pt modelId="{C05B92B9-B224-402D-85BE-F4CCFB4186AB}" type="pres">
      <dgm:prSet presAssocID="{0CD776B3-D4CC-472B-B764-E3073CBDD7AF}" presName="hierRoot3" presStyleCnt="0"/>
      <dgm:spPr/>
    </dgm:pt>
    <dgm:pt modelId="{6C2C49DD-2F76-4820-B0C2-718D4C3D3A8D}" type="pres">
      <dgm:prSet presAssocID="{0CD776B3-D4CC-472B-B764-E3073CBDD7AF}" presName="composite3" presStyleCnt="0"/>
      <dgm:spPr/>
    </dgm:pt>
    <dgm:pt modelId="{C9AD0AF3-C9C1-4949-8BB8-DE57EDB452DB}" type="pres">
      <dgm:prSet presAssocID="{0CD776B3-D4CC-472B-B764-E3073CBDD7AF}" presName="background3" presStyleLbl="node3" presStyleIdx="2" presStyleCnt="4"/>
      <dgm:spPr/>
    </dgm:pt>
    <dgm:pt modelId="{063779CA-1AAD-4E3C-8F9F-05C1970B3196}" type="pres">
      <dgm:prSet presAssocID="{0CD776B3-D4CC-472B-B764-E3073CBDD7AF}" presName="text3" presStyleLbl="fgAcc3" presStyleIdx="2" presStyleCnt="4">
        <dgm:presLayoutVars>
          <dgm:chPref val="3"/>
        </dgm:presLayoutVars>
      </dgm:prSet>
      <dgm:spPr/>
    </dgm:pt>
    <dgm:pt modelId="{52FF2951-76FA-48ED-A96A-E0C8B61C1EDB}" type="pres">
      <dgm:prSet presAssocID="{0CD776B3-D4CC-472B-B764-E3073CBDD7AF}" presName="hierChild4" presStyleCnt="0"/>
      <dgm:spPr/>
    </dgm:pt>
    <dgm:pt modelId="{8BCB7FAA-6D1D-4A88-9A1D-90469B7C7CF6}" type="pres">
      <dgm:prSet presAssocID="{DB0A7B20-4269-4DEA-A442-E1B9785A1376}" presName="Name17" presStyleLbl="parChTrans1D3" presStyleIdx="3" presStyleCnt="4"/>
      <dgm:spPr/>
    </dgm:pt>
    <dgm:pt modelId="{EF77B9CD-52DB-4937-B8F7-41B72DB26533}" type="pres">
      <dgm:prSet presAssocID="{AA9C2E9D-EDE0-4494-B284-B30D05FD328C}" presName="hierRoot3" presStyleCnt="0"/>
      <dgm:spPr/>
    </dgm:pt>
    <dgm:pt modelId="{3A41CC0E-C755-4652-8B9B-201FF18A5753}" type="pres">
      <dgm:prSet presAssocID="{AA9C2E9D-EDE0-4494-B284-B30D05FD328C}" presName="composite3" presStyleCnt="0"/>
      <dgm:spPr/>
    </dgm:pt>
    <dgm:pt modelId="{A8E20819-D571-4588-ACEA-7C716C1FA3DF}" type="pres">
      <dgm:prSet presAssocID="{AA9C2E9D-EDE0-4494-B284-B30D05FD328C}" presName="background3" presStyleLbl="node3" presStyleIdx="3" presStyleCnt="4"/>
      <dgm:spPr/>
    </dgm:pt>
    <dgm:pt modelId="{49E63BF9-9850-40F3-90F6-384824D28377}" type="pres">
      <dgm:prSet presAssocID="{AA9C2E9D-EDE0-4494-B284-B30D05FD328C}" presName="text3" presStyleLbl="fgAcc3" presStyleIdx="3" presStyleCnt="4">
        <dgm:presLayoutVars>
          <dgm:chPref val="3"/>
        </dgm:presLayoutVars>
      </dgm:prSet>
      <dgm:spPr/>
    </dgm:pt>
    <dgm:pt modelId="{08C13B04-8212-4DEF-AD11-063F29CBF1E7}" type="pres">
      <dgm:prSet presAssocID="{AA9C2E9D-EDE0-4494-B284-B30D05FD328C}" presName="hierChild4" presStyleCnt="0"/>
      <dgm:spPr/>
    </dgm:pt>
  </dgm:ptLst>
  <dgm:cxnLst>
    <dgm:cxn modelId="{745A5A17-9667-4248-94CC-67DBC6EE4685}" type="presOf" srcId="{F4C68CE9-338F-4910-B6F5-9491E89FD245}" destId="{1C4DBABB-ED68-44E5-84B6-6CE14D50A23C}" srcOrd="0" destOrd="0" presId="urn:microsoft.com/office/officeart/2005/8/layout/hierarchy1"/>
    <dgm:cxn modelId="{A5D3761A-E728-41E8-B7DA-2ADD882101C7}" type="presOf" srcId="{49C55491-7B3C-4631-9D7C-E29BCA8C8D5B}" destId="{64E47F8C-AE1E-4BB6-9344-5FB2250FE595}" srcOrd="0" destOrd="0" presId="urn:microsoft.com/office/officeart/2005/8/layout/hierarchy1"/>
    <dgm:cxn modelId="{02B91122-5BCC-4711-9DF5-9617F21BDF29}" type="presOf" srcId="{0CD776B3-D4CC-472B-B764-E3073CBDD7AF}" destId="{063779CA-1AAD-4E3C-8F9F-05C1970B3196}" srcOrd="0" destOrd="0" presId="urn:microsoft.com/office/officeart/2005/8/layout/hierarchy1"/>
    <dgm:cxn modelId="{A5317C23-DB95-45F8-AC3F-325EBB7356B8}" type="presOf" srcId="{8868B81B-B7CC-435B-AC3E-802566A92EB9}" destId="{93137A26-9CD0-4580-9D04-A51710B4EFED}" srcOrd="0" destOrd="0" presId="urn:microsoft.com/office/officeart/2005/8/layout/hierarchy1"/>
    <dgm:cxn modelId="{9958723A-C5D0-4E2B-9F8C-EB505C298823}" type="presOf" srcId="{FEA4425D-B747-4DEC-9B2C-C91747F20A70}" destId="{5BECE10B-7485-4ADA-89CF-E0A1CEB3B58F}" srcOrd="0" destOrd="0" presId="urn:microsoft.com/office/officeart/2005/8/layout/hierarchy1"/>
    <dgm:cxn modelId="{C4347B3C-79FF-49E5-92F3-0FA495E7A61D}" type="presOf" srcId="{6E715176-81B8-4A0D-9F63-B26271B8FD03}" destId="{A337D90A-2F6B-4183-A7BF-D1B2AA033089}" srcOrd="0" destOrd="0" presId="urn:microsoft.com/office/officeart/2005/8/layout/hierarchy1"/>
    <dgm:cxn modelId="{0130D446-E566-4489-B417-2F37493256D5}" srcId="{3D4B2D3D-9B05-4B28-ACBA-4DF9F3E9B371}" destId="{8868B81B-B7CC-435B-AC3E-802566A92EB9}" srcOrd="1" destOrd="0" parTransId="{3DAC16B8-D91A-4FF2-B35F-D2ED23563750}" sibTransId="{47D67CD8-ECC0-4560-B4A7-7E8A8B326F5E}"/>
    <dgm:cxn modelId="{D42BAE69-3EE9-4453-83C7-645B85FA333F}" type="presOf" srcId="{471910E8-EDF5-407F-93A4-CAE531AE7A4F}" destId="{BA91986F-DBFC-4A85-B7BA-9CBC3CFD8F02}" srcOrd="0" destOrd="0" presId="urn:microsoft.com/office/officeart/2005/8/layout/hierarchy1"/>
    <dgm:cxn modelId="{2907CA69-BE63-4B74-8DD2-F2C0430C24F0}" type="presOf" srcId="{D6FED493-8457-492A-9306-589BBEF4BABF}" destId="{A0BD18FF-CD26-420B-BCAE-B5123E67C101}" srcOrd="0" destOrd="0" presId="urn:microsoft.com/office/officeart/2005/8/layout/hierarchy1"/>
    <dgm:cxn modelId="{2F494F4B-E4C6-4187-B78B-489B2707FB1F}" type="presOf" srcId="{3D4B2D3D-9B05-4B28-ACBA-4DF9F3E9B371}" destId="{9185CC0E-6AF7-4984-A0DD-428BAC6E509C}" srcOrd="0" destOrd="0" presId="urn:microsoft.com/office/officeart/2005/8/layout/hierarchy1"/>
    <dgm:cxn modelId="{60B0F24E-AC1C-4E08-BD3C-83B8DD4D84A4}" srcId="{FEA4425D-B747-4DEC-9B2C-C91747F20A70}" destId="{1B8DBE4A-CB57-4EBB-9992-E641F177B64D}" srcOrd="1" destOrd="0" parTransId="{D3581EE7-A122-4522-A993-D218355B4A97}" sibTransId="{2F988C6C-E9D1-43FA-893F-EA06E5D3DA9B}"/>
    <dgm:cxn modelId="{12D5F175-B0C7-4B88-91CD-763AB0E7AA22}" srcId="{8868B81B-B7CC-435B-AC3E-802566A92EB9}" destId="{0CD776B3-D4CC-472B-B764-E3073CBDD7AF}" srcOrd="0" destOrd="0" parTransId="{D6FED493-8457-492A-9306-589BBEF4BABF}" sibTransId="{E1E0A101-2A38-4F65-A7DA-51249714D82A}"/>
    <dgm:cxn modelId="{E9FCFE77-E374-4571-B867-B82429059330}" type="presOf" srcId="{1B8DBE4A-CB57-4EBB-9992-E641F177B64D}" destId="{E4F8F5F6-E8EA-4DAB-B0C1-2FB8E00ABFE1}" srcOrd="0" destOrd="0" presId="urn:microsoft.com/office/officeart/2005/8/layout/hierarchy1"/>
    <dgm:cxn modelId="{C4ED7F58-8A9E-4E28-8A0E-78AC36E923FA}" srcId="{FEA4425D-B747-4DEC-9B2C-C91747F20A70}" destId="{49C55491-7B3C-4631-9D7C-E29BCA8C8D5B}" srcOrd="0" destOrd="0" parTransId="{471910E8-EDF5-407F-93A4-CAE531AE7A4F}" sibTransId="{D6B1BDF0-748C-4CD3-929D-5857438019D7}"/>
    <dgm:cxn modelId="{4DA1BFA8-0C56-457C-A78A-FE6004332489}" srcId="{8868B81B-B7CC-435B-AC3E-802566A92EB9}" destId="{AA9C2E9D-EDE0-4494-B284-B30D05FD328C}" srcOrd="1" destOrd="0" parTransId="{DB0A7B20-4269-4DEA-A442-E1B9785A1376}" sibTransId="{884E616E-51E3-4FFC-9D87-1C83C27383B4}"/>
    <dgm:cxn modelId="{CAF613B8-CE2E-45AA-BA63-59FA2C7AB413}" srcId="{3D4B2D3D-9B05-4B28-ACBA-4DF9F3E9B371}" destId="{FEA4425D-B747-4DEC-9B2C-C91747F20A70}" srcOrd="0" destOrd="0" parTransId="{6E715176-81B8-4A0D-9F63-B26271B8FD03}" sibTransId="{E861338E-2A56-4CC5-A39F-01843F130C52}"/>
    <dgm:cxn modelId="{DBCFE3D4-0AA2-43EE-9B16-9F263C8F160C}" type="presOf" srcId="{3DAC16B8-D91A-4FF2-B35F-D2ED23563750}" destId="{6EB34DED-EE41-418D-9103-B44D9B13A815}" srcOrd="0" destOrd="0" presId="urn:microsoft.com/office/officeart/2005/8/layout/hierarchy1"/>
    <dgm:cxn modelId="{F4883CDF-2423-44DD-9BE8-6563971D426C}" srcId="{F4C68CE9-338F-4910-B6F5-9491E89FD245}" destId="{3D4B2D3D-9B05-4B28-ACBA-4DF9F3E9B371}" srcOrd="0" destOrd="0" parTransId="{B2725FED-01F5-4C62-A9DF-21103A5B0F03}" sibTransId="{EC8B6485-91D9-44EE-B1C0-DCA3F4EC848B}"/>
    <dgm:cxn modelId="{08110EE1-A860-4D85-91A1-A0AA4093C585}" type="presOf" srcId="{AA9C2E9D-EDE0-4494-B284-B30D05FD328C}" destId="{49E63BF9-9850-40F3-90F6-384824D28377}" srcOrd="0" destOrd="0" presId="urn:microsoft.com/office/officeart/2005/8/layout/hierarchy1"/>
    <dgm:cxn modelId="{D9DFE4EB-30B0-4838-83D1-60E97E6878DC}" type="presOf" srcId="{D3581EE7-A122-4522-A993-D218355B4A97}" destId="{67ED49F7-0FDF-4777-B2CE-EF1111058407}" srcOrd="0" destOrd="0" presId="urn:microsoft.com/office/officeart/2005/8/layout/hierarchy1"/>
    <dgm:cxn modelId="{AD37F3F5-D005-4495-A123-130051EB0AAA}" type="presOf" srcId="{DB0A7B20-4269-4DEA-A442-E1B9785A1376}" destId="{8BCB7FAA-6D1D-4A88-9A1D-90469B7C7CF6}" srcOrd="0" destOrd="0" presId="urn:microsoft.com/office/officeart/2005/8/layout/hierarchy1"/>
    <dgm:cxn modelId="{BF7B6EEF-5622-4067-A5B7-499EFFE719CB}" type="presParOf" srcId="{1C4DBABB-ED68-44E5-84B6-6CE14D50A23C}" destId="{283516D5-C57B-4DD9-8347-0916A2931CB3}" srcOrd="0" destOrd="0" presId="urn:microsoft.com/office/officeart/2005/8/layout/hierarchy1"/>
    <dgm:cxn modelId="{EF0F429C-66C8-4559-8D7A-07820F9F18A1}" type="presParOf" srcId="{283516D5-C57B-4DD9-8347-0916A2931CB3}" destId="{51BCF6ED-BD88-4FA0-80F5-EF8AF2D813E4}" srcOrd="0" destOrd="0" presId="urn:microsoft.com/office/officeart/2005/8/layout/hierarchy1"/>
    <dgm:cxn modelId="{1AE08FBA-D558-4268-A1B6-3AFAFD22D9EA}" type="presParOf" srcId="{51BCF6ED-BD88-4FA0-80F5-EF8AF2D813E4}" destId="{87EA77DB-E86E-4F19-8AC5-29F38498FDA9}" srcOrd="0" destOrd="0" presId="urn:microsoft.com/office/officeart/2005/8/layout/hierarchy1"/>
    <dgm:cxn modelId="{BCDD741F-7DB2-49F1-85AA-EE73F28730CE}" type="presParOf" srcId="{51BCF6ED-BD88-4FA0-80F5-EF8AF2D813E4}" destId="{9185CC0E-6AF7-4984-A0DD-428BAC6E509C}" srcOrd="1" destOrd="0" presId="urn:microsoft.com/office/officeart/2005/8/layout/hierarchy1"/>
    <dgm:cxn modelId="{41648A05-8F3A-41FB-B0A6-E7C61CB4367E}" type="presParOf" srcId="{283516D5-C57B-4DD9-8347-0916A2931CB3}" destId="{7138AE0C-F097-41FA-B5D8-BAB1673AFEEF}" srcOrd="1" destOrd="0" presId="urn:microsoft.com/office/officeart/2005/8/layout/hierarchy1"/>
    <dgm:cxn modelId="{53D04D4A-A353-4FD2-806A-950D147AC490}" type="presParOf" srcId="{7138AE0C-F097-41FA-B5D8-BAB1673AFEEF}" destId="{A337D90A-2F6B-4183-A7BF-D1B2AA033089}" srcOrd="0" destOrd="0" presId="urn:microsoft.com/office/officeart/2005/8/layout/hierarchy1"/>
    <dgm:cxn modelId="{687FBE24-6478-4BFC-84E5-D7C4322C9772}" type="presParOf" srcId="{7138AE0C-F097-41FA-B5D8-BAB1673AFEEF}" destId="{8912B354-ED9E-4B7E-97C7-A5537DB5488F}" srcOrd="1" destOrd="0" presId="urn:microsoft.com/office/officeart/2005/8/layout/hierarchy1"/>
    <dgm:cxn modelId="{A711E051-D02F-4CDF-B825-3BA3243EAFAF}" type="presParOf" srcId="{8912B354-ED9E-4B7E-97C7-A5537DB5488F}" destId="{CE581A09-2C9D-4D8C-8840-0706A26B855D}" srcOrd="0" destOrd="0" presId="urn:microsoft.com/office/officeart/2005/8/layout/hierarchy1"/>
    <dgm:cxn modelId="{F6D81CC6-FAD8-488A-ABA8-87E39496054E}" type="presParOf" srcId="{CE581A09-2C9D-4D8C-8840-0706A26B855D}" destId="{FBEDF7BA-55A5-46EF-A0AD-BA65E6AC03A3}" srcOrd="0" destOrd="0" presId="urn:microsoft.com/office/officeart/2005/8/layout/hierarchy1"/>
    <dgm:cxn modelId="{6968158F-4F07-419D-A8E2-CF951DC18315}" type="presParOf" srcId="{CE581A09-2C9D-4D8C-8840-0706A26B855D}" destId="{5BECE10B-7485-4ADA-89CF-E0A1CEB3B58F}" srcOrd="1" destOrd="0" presId="urn:microsoft.com/office/officeart/2005/8/layout/hierarchy1"/>
    <dgm:cxn modelId="{9A1809E7-F919-4207-BCB2-E81958A5E1AA}" type="presParOf" srcId="{8912B354-ED9E-4B7E-97C7-A5537DB5488F}" destId="{5051A8C7-1FC7-47D7-A6E8-58CB232419AC}" srcOrd="1" destOrd="0" presId="urn:microsoft.com/office/officeart/2005/8/layout/hierarchy1"/>
    <dgm:cxn modelId="{D5408A30-06EA-46A4-87F4-62E2AA1458DF}" type="presParOf" srcId="{5051A8C7-1FC7-47D7-A6E8-58CB232419AC}" destId="{BA91986F-DBFC-4A85-B7BA-9CBC3CFD8F02}" srcOrd="0" destOrd="0" presId="urn:microsoft.com/office/officeart/2005/8/layout/hierarchy1"/>
    <dgm:cxn modelId="{4C28B393-ABD2-4CDA-A84C-DC318C933441}" type="presParOf" srcId="{5051A8C7-1FC7-47D7-A6E8-58CB232419AC}" destId="{C3811FFA-70AB-47BD-BC2F-265E6DCF05AC}" srcOrd="1" destOrd="0" presId="urn:microsoft.com/office/officeart/2005/8/layout/hierarchy1"/>
    <dgm:cxn modelId="{37540E9D-A634-4D76-8928-0E630E89E6C1}" type="presParOf" srcId="{C3811FFA-70AB-47BD-BC2F-265E6DCF05AC}" destId="{56F841B8-3E93-42C4-A1D7-E8948B67A88A}" srcOrd="0" destOrd="0" presId="urn:microsoft.com/office/officeart/2005/8/layout/hierarchy1"/>
    <dgm:cxn modelId="{FD3A5543-6437-41C3-A3A6-F68F97A8FB8A}" type="presParOf" srcId="{56F841B8-3E93-42C4-A1D7-E8948B67A88A}" destId="{64D9858E-56EE-4948-A8A8-8BD02303246A}" srcOrd="0" destOrd="0" presId="urn:microsoft.com/office/officeart/2005/8/layout/hierarchy1"/>
    <dgm:cxn modelId="{BEECDD39-B7B2-4FAB-B24A-47A0D77F8559}" type="presParOf" srcId="{56F841B8-3E93-42C4-A1D7-E8948B67A88A}" destId="{64E47F8C-AE1E-4BB6-9344-5FB2250FE595}" srcOrd="1" destOrd="0" presId="urn:microsoft.com/office/officeart/2005/8/layout/hierarchy1"/>
    <dgm:cxn modelId="{13936FFA-169E-4C93-82BB-D0C73D3B03F7}" type="presParOf" srcId="{C3811FFA-70AB-47BD-BC2F-265E6DCF05AC}" destId="{EEE8A856-3ECE-4D33-A4FB-388A356BEB84}" srcOrd="1" destOrd="0" presId="urn:microsoft.com/office/officeart/2005/8/layout/hierarchy1"/>
    <dgm:cxn modelId="{12F8115E-F1E0-45BA-92C8-1C7FCCFD48DA}" type="presParOf" srcId="{5051A8C7-1FC7-47D7-A6E8-58CB232419AC}" destId="{67ED49F7-0FDF-4777-B2CE-EF1111058407}" srcOrd="2" destOrd="0" presId="urn:microsoft.com/office/officeart/2005/8/layout/hierarchy1"/>
    <dgm:cxn modelId="{85054F34-F040-4592-9DE1-9EBA7326DC04}" type="presParOf" srcId="{5051A8C7-1FC7-47D7-A6E8-58CB232419AC}" destId="{64A816C7-CEC1-4429-B5BD-6F6584B48547}" srcOrd="3" destOrd="0" presId="urn:microsoft.com/office/officeart/2005/8/layout/hierarchy1"/>
    <dgm:cxn modelId="{D26D4FBC-B898-4EC1-96CB-87EB0074FF0D}" type="presParOf" srcId="{64A816C7-CEC1-4429-B5BD-6F6584B48547}" destId="{E9690682-B001-4BA6-8895-8337EF5FD2EE}" srcOrd="0" destOrd="0" presId="urn:microsoft.com/office/officeart/2005/8/layout/hierarchy1"/>
    <dgm:cxn modelId="{397BF3F7-684D-4D4E-A98A-106BAC2D3A1E}" type="presParOf" srcId="{E9690682-B001-4BA6-8895-8337EF5FD2EE}" destId="{35103703-ADE3-4E34-9591-8C444A38923D}" srcOrd="0" destOrd="0" presId="urn:microsoft.com/office/officeart/2005/8/layout/hierarchy1"/>
    <dgm:cxn modelId="{C320B05B-E79A-417A-8415-F50BD8C96C25}" type="presParOf" srcId="{E9690682-B001-4BA6-8895-8337EF5FD2EE}" destId="{E4F8F5F6-E8EA-4DAB-B0C1-2FB8E00ABFE1}" srcOrd="1" destOrd="0" presId="urn:microsoft.com/office/officeart/2005/8/layout/hierarchy1"/>
    <dgm:cxn modelId="{C977456B-E3AB-4B4B-9B43-AE2E83822C40}" type="presParOf" srcId="{64A816C7-CEC1-4429-B5BD-6F6584B48547}" destId="{6F0DE55E-0D03-4F40-804F-7ED742ED8EBB}" srcOrd="1" destOrd="0" presId="urn:microsoft.com/office/officeart/2005/8/layout/hierarchy1"/>
    <dgm:cxn modelId="{6AB7891E-D9A4-476F-A405-894BB28DA286}" type="presParOf" srcId="{7138AE0C-F097-41FA-B5D8-BAB1673AFEEF}" destId="{6EB34DED-EE41-418D-9103-B44D9B13A815}" srcOrd="2" destOrd="0" presId="urn:microsoft.com/office/officeart/2005/8/layout/hierarchy1"/>
    <dgm:cxn modelId="{EC9CC78C-6E5D-4C50-8433-73E7C98A5ECD}" type="presParOf" srcId="{7138AE0C-F097-41FA-B5D8-BAB1673AFEEF}" destId="{0F80953D-822F-4A25-84F7-840D3679AA0E}" srcOrd="3" destOrd="0" presId="urn:microsoft.com/office/officeart/2005/8/layout/hierarchy1"/>
    <dgm:cxn modelId="{103CD026-FAC6-4F5C-96D0-8A0422ABD785}" type="presParOf" srcId="{0F80953D-822F-4A25-84F7-840D3679AA0E}" destId="{3F4F5558-F160-4F89-9CFC-32FA4804168E}" srcOrd="0" destOrd="0" presId="urn:microsoft.com/office/officeart/2005/8/layout/hierarchy1"/>
    <dgm:cxn modelId="{48AF9387-9591-4B23-BF09-8B3382A31717}" type="presParOf" srcId="{3F4F5558-F160-4F89-9CFC-32FA4804168E}" destId="{DE78B2AB-B138-44C0-935C-674C7FD4777C}" srcOrd="0" destOrd="0" presId="urn:microsoft.com/office/officeart/2005/8/layout/hierarchy1"/>
    <dgm:cxn modelId="{DAEB962B-7471-4B0B-827F-2085A386245B}" type="presParOf" srcId="{3F4F5558-F160-4F89-9CFC-32FA4804168E}" destId="{93137A26-9CD0-4580-9D04-A51710B4EFED}" srcOrd="1" destOrd="0" presId="urn:microsoft.com/office/officeart/2005/8/layout/hierarchy1"/>
    <dgm:cxn modelId="{FC51A53B-2957-47CE-A0A8-99A89E6B9181}" type="presParOf" srcId="{0F80953D-822F-4A25-84F7-840D3679AA0E}" destId="{C0CE217E-B4AB-40C5-8E76-17AAAA46A2E3}" srcOrd="1" destOrd="0" presId="urn:microsoft.com/office/officeart/2005/8/layout/hierarchy1"/>
    <dgm:cxn modelId="{FA92FDA8-87AC-4A51-AFFD-93F6E4830C3E}" type="presParOf" srcId="{C0CE217E-B4AB-40C5-8E76-17AAAA46A2E3}" destId="{A0BD18FF-CD26-420B-BCAE-B5123E67C101}" srcOrd="0" destOrd="0" presId="urn:microsoft.com/office/officeart/2005/8/layout/hierarchy1"/>
    <dgm:cxn modelId="{034DD27D-98AD-4321-953E-C500D1EBF63F}" type="presParOf" srcId="{C0CE217E-B4AB-40C5-8E76-17AAAA46A2E3}" destId="{C05B92B9-B224-402D-85BE-F4CCFB4186AB}" srcOrd="1" destOrd="0" presId="urn:microsoft.com/office/officeart/2005/8/layout/hierarchy1"/>
    <dgm:cxn modelId="{E6BDBDE0-57AE-4DCF-94DA-D564260057D0}" type="presParOf" srcId="{C05B92B9-B224-402D-85BE-F4CCFB4186AB}" destId="{6C2C49DD-2F76-4820-B0C2-718D4C3D3A8D}" srcOrd="0" destOrd="0" presId="urn:microsoft.com/office/officeart/2005/8/layout/hierarchy1"/>
    <dgm:cxn modelId="{467458EE-E5F8-4EA8-9A82-DF8D73F9E969}" type="presParOf" srcId="{6C2C49DD-2F76-4820-B0C2-718D4C3D3A8D}" destId="{C9AD0AF3-C9C1-4949-8BB8-DE57EDB452DB}" srcOrd="0" destOrd="0" presId="urn:microsoft.com/office/officeart/2005/8/layout/hierarchy1"/>
    <dgm:cxn modelId="{F05D4426-0477-4990-9D7B-409D044C1FCD}" type="presParOf" srcId="{6C2C49DD-2F76-4820-B0C2-718D4C3D3A8D}" destId="{063779CA-1AAD-4E3C-8F9F-05C1970B3196}" srcOrd="1" destOrd="0" presId="urn:microsoft.com/office/officeart/2005/8/layout/hierarchy1"/>
    <dgm:cxn modelId="{4C9B853A-68D6-476A-BDE0-269901294DCB}" type="presParOf" srcId="{C05B92B9-B224-402D-85BE-F4CCFB4186AB}" destId="{52FF2951-76FA-48ED-A96A-E0C8B61C1EDB}" srcOrd="1" destOrd="0" presId="urn:microsoft.com/office/officeart/2005/8/layout/hierarchy1"/>
    <dgm:cxn modelId="{84922904-AA13-4F85-BA6B-3636DF9A34A8}" type="presParOf" srcId="{C0CE217E-B4AB-40C5-8E76-17AAAA46A2E3}" destId="{8BCB7FAA-6D1D-4A88-9A1D-90469B7C7CF6}" srcOrd="2" destOrd="0" presId="urn:microsoft.com/office/officeart/2005/8/layout/hierarchy1"/>
    <dgm:cxn modelId="{294177EA-65CE-4EBF-84B7-4F84E8380B20}" type="presParOf" srcId="{C0CE217E-B4AB-40C5-8E76-17AAAA46A2E3}" destId="{EF77B9CD-52DB-4937-B8F7-41B72DB26533}" srcOrd="3" destOrd="0" presId="urn:microsoft.com/office/officeart/2005/8/layout/hierarchy1"/>
    <dgm:cxn modelId="{6BD92DE4-651A-4072-9CEB-3D641914C7C6}" type="presParOf" srcId="{EF77B9CD-52DB-4937-B8F7-41B72DB26533}" destId="{3A41CC0E-C755-4652-8B9B-201FF18A5753}" srcOrd="0" destOrd="0" presId="urn:microsoft.com/office/officeart/2005/8/layout/hierarchy1"/>
    <dgm:cxn modelId="{5D18DEE5-BAB3-46D0-AD54-5F9511216FF0}" type="presParOf" srcId="{3A41CC0E-C755-4652-8B9B-201FF18A5753}" destId="{A8E20819-D571-4588-ACEA-7C716C1FA3DF}" srcOrd="0" destOrd="0" presId="urn:microsoft.com/office/officeart/2005/8/layout/hierarchy1"/>
    <dgm:cxn modelId="{BE1148FA-3C9A-4B69-9AA7-CB380045986D}" type="presParOf" srcId="{3A41CC0E-C755-4652-8B9B-201FF18A5753}" destId="{49E63BF9-9850-40F3-90F6-384824D28377}" srcOrd="1" destOrd="0" presId="urn:microsoft.com/office/officeart/2005/8/layout/hierarchy1"/>
    <dgm:cxn modelId="{C87F0E35-415C-40E9-92A5-670A297879C5}" type="presParOf" srcId="{EF77B9CD-52DB-4937-B8F7-41B72DB26533}" destId="{08C13B04-8212-4DEF-AD11-063F29CBF1E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3F4C89-0CE1-4195-A46C-80DDADDDB60F}" type="doc">
      <dgm:prSet loTypeId="urn:microsoft.com/office/officeart/2005/8/layout/hProcess11" loCatId="process" qsTypeId="urn:microsoft.com/office/officeart/2005/8/quickstyle/simple1" qsCatId="simple" csTypeId="urn:microsoft.com/office/officeart/2005/8/colors/accent1_2" csCatId="accent1" phldr="1"/>
      <dgm:spPr/>
    </dgm:pt>
    <dgm:pt modelId="{31D3DEA2-07A6-4F61-8A55-D5B8CF93F995}">
      <dgm:prSet phldrT="[Text]"/>
      <dgm:spPr/>
      <dgm:t>
        <a:bodyPr/>
        <a:lstStyle/>
        <a:p>
          <a:endParaRPr lang="en-US"/>
        </a:p>
      </dgm:t>
    </dgm:pt>
    <dgm:pt modelId="{29CA3BA9-C3A3-409F-BD69-B73DCA17DA2D}" type="parTrans" cxnId="{6C459AEF-D43E-4F8B-8103-228D33A7ED65}">
      <dgm:prSet/>
      <dgm:spPr/>
    </dgm:pt>
    <dgm:pt modelId="{B438665E-C20C-4235-AD5C-B09464CECAA0}" type="sibTrans" cxnId="{6C459AEF-D43E-4F8B-8103-228D33A7ED65}">
      <dgm:prSet/>
      <dgm:spPr/>
    </dgm:pt>
    <dgm:pt modelId="{B84C7DAD-A6FC-4B76-A854-9F48296961ED}">
      <dgm:prSet phldrT="[Text]"/>
      <dgm:spPr/>
      <dgm:t>
        <a:bodyPr/>
        <a:lstStyle/>
        <a:p>
          <a:endParaRPr lang="en-US"/>
        </a:p>
      </dgm:t>
    </dgm:pt>
    <dgm:pt modelId="{A1260E68-1AAB-4875-9B77-13BE9A78B0F1}" type="parTrans" cxnId="{2A903AAB-724D-4476-BF00-764608B2A9FA}">
      <dgm:prSet/>
      <dgm:spPr/>
    </dgm:pt>
    <dgm:pt modelId="{75D60818-EFC6-4DD6-B45C-92FB73A9690A}" type="sibTrans" cxnId="{2A903AAB-724D-4476-BF00-764608B2A9FA}">
      <dgm:prSet/>
      <dgm:spPr/>
    </dgm:pt>
    <dgm:pt modelId="{3F220473-A2D4-47A6-99D8-8E6FA947DFC7}">
      <dgm:prSet phldr="0"/>
      <dgm:spPr/>
      <dgm:t>
        <a:bodyPr/>
        <a:lstStyle/>
        <a:p>
          <a:pPr rtl="0"/>
          <a:endParaRPr lang="en-US">
            <a:latin typeface="Sitka Subheading"/>
          </a:endParaRPr>
        </a:p>
      </dgm:t>
    </dgm:pt>
    <dgm:pt modelId="{70A7873E-4977-47B2-B47B-28196E95B6B8}" type="parTrans" cxnId="{BE52286F-BDCB-473E-8DFB-E07E49909E5C}">
      <dgm:prSet/>
      <dgm:spPr/>
    </dgm:pt>
    <dgm:pt modelId="{063B8BED-F7AB-4D40-807D-0469D0D81BEA}" type="sibTrans" cxnId="{BE52286F-BDCB-473E-8DFB-E07E49909E5C}">
      <dgm:prSet/>
      <dgm:spPr/>
    </dgm:pt>
    <dgm:pt modelId="{E15DF0D0-78FD-42B0-8321-C6A24BB41FA3}" type="pres">
      <dgm:prSet presAssocID="{FB3F4C89-0CE1-4195-A46C-80DDADDDB60F}" presName="Name0" presStyleCnt="0">
        <dgm:presLayoutVars>
          <dgm:dir/>
          <dgm:resizeHandles val="exact"/>
        </dgm:presLayoutVars>
      </dgm:prSet>
      <dgm:spPr/>
    </dgm:pt>
    <dgm:pt modelId="{2FFA6A04-87FD-4D37-8C2D-5859EFCDEBED}" type="pres">
      <dgm:prSet presAssocID="{FB3F4C89-0CE1-4195-A46C-80DDADDDB60F}" presName="arrow" presStyleLbl="bgShp" presStyleIdx="0" presStyleCnt="1"/>
      <dgm:spPr/>
    </dgm:pt>
    <dgm:pt modelId="{4EB0590A-F2B3-4519-81C1-8B060E31A565}" type="pres">
      <dgm:prSet presAssocID="{FB3F4C89-0CE1-4195-A46C-80DDADDDB60F}" presName="points" presStyleCnt="0"/>
      <dgm:spPr/>
    </dgm:pt>
    <dgm:pt modelId="{D1022063-7E4A-4EA4-B88F-5CF76545EAAD}" type="pres">
      <dgm:prSet presAssocID="{3F220473-A2D4-47A6-99D8-8E6FA947DFC7}" presName="compositeA" presStyleCnt="0"/>
      <dgm:spPr/>
    </dgm:pt>
    <dgm:pt modelId="{16F6E75E-5896-49DB-B114-1D9987833CC3}" type="pres">
      <dgm:prSet presAssocID="{3F220473-A2D4-47A6-99D8-8E6FA947DFC7}" presName="textA" presStyleLbl="revTx" presStyleIdx="0" presStyleCnt="3">
        <dgm:presLayoutVars>
          <dgm:bulletEnabled val="1"/>
        </dgm:presLayoutVars>
      </dgm:prSet>
      <dgm:spPr/>
    </dgm:pt>
    <dgm:pt modelId="{5C26D707-8A1F-4A81-950C-2391C08FCA3D}" type="pres">
      <dgm:prSet presAssocID="{3F220473-A2D4-47A6-99D8-8E6FA947DFC7}" presName="circleA" presStyleLbl="node1" presStyleIdx="0" presStyleCnt="3"/>
      <dgm:spPr/>
    </dgm:pt>
    <dgm:pt modelId="{2E1B803F-FAC9-460D-BE39-506788EB9864}" type="pres">
      <dgm:prSet presAssocID="{3F220473-A2D4-47A6-99D8-8E6FA947DFC7}" presName="spaceA" presStyleCnt="0"/>
      <dgm:spPr/>
    </dgm:pt>
    <dgm:pt modelId="{17CC04BD-8012-4DE6-A338-18BB28D1B4C9}" type="pres">
      <dgm:prSet presAssocID="{063B8BED-F7AB-4D40-807D-0469D0D81BEA}" presName="space" presStyleCnt="0"/>
      <dgm:spPr/>
    </dgm:pt>
    <dgm:pt modelId="{B20A7459-1EF9-4299-9B2D-D02AB9B10E9B}" type="pres">
      <dgm:prSet presAssocID="{31D3DEA2-07A6-4F61-8A55-D5B8CF93F995}" presName="compositeB" presStyleCnt="0"/>
      <dgm:spPr/>
    </dgm:pt>
    <dgm:pt modelId="{593E1D14-3B15-4C25-93A0-56A17F77483D}" type="pres">
      <dgm:prSet presAssocID="{31D3DEA2-07A6-4F61-8A55-D5B8CF93F995}" presName="textB" presStyleLbl="revTx" presStyleIdx="1" presStyleCnt="3">
        <dgm:presLayoutVars>
          <dgm:bulletEnabled val="1"/>
        </dgm:presLayoutVars>
      </dgm:prSet>
      <dgm:spPr/>
    </dgm:pt>
    <dgm:pt modelId="{C0CE7E01-EB0F-4377-B16F-F9FE4006437B}" type="pres">
      <dgm:prSet presAssocID="{31D3DEA2-07A6-4F61-8A55-D5B8CF93F995}" presName="circleB" presStyleLbl="node1" presStyleIdx="1" presStyleCnt="3"/>
      <dgm:spPr/>
    </dgm:pt>
    <dgm:pt modelId="{1D3D3C8F-1A3E-4256-8986-54F343C0EEDD}" type="pres">
      <dgm:prSet presAssocID="{31D3DEA2-07A6-4F61-8A55-D5B8CF93F995}" presName="spaceB" presStyleCnt="0"/>
      <dgm:spPr/>
    </dgm:pt>
    <dgm:pt modelId="{BC1FA291-D8B9-4B46-B279-FE5E194C4497}" type="pres">
      <dgm:prSet presAssocID="{B438665E-C20C-4235-AD5C-B09464CECAA0}" presName="space" presStyleCnt="0"/>
      <dgm:spPr/>
    </dgm:pt>
    <dgm:pt modelId="{9A3EC1AF-3F42-4906-BB6F-B04D549E7DA2}" type="pres">
      <dgm:prSet presAssocID="{B84C7DAD-A6FC-4B76-A854-9F48296961ED}" presName="compositeA" presStyleCnt="0"/>
      <dgm:spPr/>
    </dgm:pt>
    <dgm:pt modelId="{DE11E05B-C026-4096-93D8-EAD508BF51B8}" type="pres">
      <dgm:prSet presAssocID="{B84C7DAD-A6FC-4B76-A854-9F48296961ED}" presName="textA" presStyleLbl="revTx" presStyleIdx="2" presStyleCnt="3">
        <dgm:presLayoutVars>
          <dgm:bulletEnabled val="1"/>
        </dgm:presLayoutVars>
      </dgm:prSet>
      <dgm:spPr/>
    </dgm:pt>
    <dgm:pt modelId="{5D7CC15D-127F-47AF-A388-D777B36F2EE4}" type="pres">
      <dgm:prSet presAssocID="{B84C7DAD-A6FC-4B76-A854-9F48296961ED}" presName="circleA" presStyleLbl="node1" presStyleIdx="2" presStyleCnt="3"/>
      <dgm:spPr/>
    </dgm:pt>
    <dgm:pt modelId="{C295DB41-A5AB-4E09-946B-19D808666C49}" type="pres">
      <dgm:prSet presAssocID="{B84C7DAD-A6FC-4B76-A854-9F48296961ED}" presName="spaceA" presStyleCnt="0"/>
      <dgm:spPr/>
    </dgm:pt>
  </dgm:ptLst>
  <dgm:cxnLst>
    <dgm:cxn modelId="{20F25103-7BBA-4B9E-81D4-04678CDF79CF}" type="presOf" srcId="{FB3F4C89-0CE1-4195-A46C-80DDADDDB60F}" destId="{E15DF0D0-78FD-42B0-8321-C6A24BB41FA3}" srcOrd="0" destOrd="0" presId="urn:microsoft.com/office/officeart/2005/8/layout/hProcess11"/>
    <dgm:cxn modelId="{475DEE48-ABB3-4573-A4BA-B1EC58B41D6F}" type="presOf" srcId="{31D3DEA2-07A6-4F61-8A55-D5B8CF93F995}" destId="{593E1D14-3B15-4C25-93A0-56A17F77483D}" srcOrd="0" destOrd="0" presId="urn:microsoft.com/office/officeart/2005/8/layout/hProcess11"/>
    <dgm:cxn modelId="{BE52286F-BDCB-473E-8DFB-E07E49909E5C}" srcId="{FB3F4C89-0CE1-4195-A46C-80DDADDDB60F}" destId="{3F220473-A2D4-47A6-99D8-8E6FA947DFC7}" srcOrd="0" destOrd="0" parTransId="{70A7873E-4977-47B2-B47B-28196E95B6B8}" sibTransId="{063B8BED-F7AB-4D40-807D-0469D0D81BEA}"/>
    <dgm:cxn modelId="{25B40951-A4A0-4D8D-A294-CC840CE41426}" type="presOf" srcId="{3F220473-A2D4-47A6-99D8-8E6FA947DFC7}" destId="{16F6E75E-5896-49DB-B114-1D9987833CC3}" srcOrd="0" destOrd="0" presId="urn:microsoft.com/office/officeart/2005/8/layout/hProcess11"/>
    <dgm:cxn modelId="{C7798A5A-6ED2-4479-9A0A-963BA9008A71}" type="presOf" srcId="{B84C7DAD-A6FC-4B76-A854-9F48296961ED}" destId="{DE11E05B-C026-4096-93D8-EAD508BF51B8}" srcOrd="0" destOrd="0" presId="urn:microsoft.com/office/officeart/2005/8/layout/hProcess11"/>
    <dgm:cxn modelId="{2A903AAB-724D-4476-BF00-764608B2A9FA}" srcId="{FB3F4C89-0CE1-4195-A46C-80DDADDDB60F}" destId="{B84C7DAD-A6FC-4B76-A854-9F48296961ED}" srcOrd="2" destOrd="0" parTransId="{A1260E68-1AAB-4875-9B77-13BE9A78B0F1}" sibTransId="{75D60818-EFC6-4DD6-B45C-92FB73A9690A}"/>
    <dgm:cxn modelId="{6C459AEF-D43E-4F8B-8103-228D33A7ED65}" srcId="{FB3F4C89-0CE1-4195-A46C-80DDADDDB60F}" destId="{31D3DEA2-07A6-4F61-8A55-D5B8CF93F995}" srcOrd="1" destOrd="0" parTransId="{29CA3BA9-C3A3-409F-BD69-B73DCA17DA2D}" sibTransId="{B438665E-C20C-4235-AD5C-B09464CECAA0}"/>
    <dgm:cxn modelId="{1A303488-860D-4C9A-8501-18F3206D54F6}" type="presParOf" srcId="{E15DF0D0-78FD-42B0-8321-C6A24BB41FA3}" destId="{2FFA6A04-87FD-4D37-8C2D-5859EFCDEBED}" srcOrd="0" destOrd="0" presId="urn:microsoft.com/office/officeart/2005/8/layout/hProcess11"/>
    <dgm:cxn modelId="{308B8132-4DB9-4589-8E5E-8A6FDD5A327B}" type="presParOf" srcId="{E15DF0D0-78FD-42B0-8321-C6A24BB41FA3}" destId="{4EB0590A-F2B3-4519-81C1-8B060E31A565}" srcOrd="1" destOrd="0" presId="urn:microsoft.com/office/officeart/2005/8/layout/hProcess11"/>
    <dgm:cxn modelId="{84EE04E5-0254-4644-8016-498387AF8D0A}" type="presParOf" srcId="{4EB0590A-F2B3-4519-81C1-8B060E31A565}" destId="{D1022063-7E4A-4EA4-B88F-5CF76545EAAD}" srcOrd="0" destOrd="0" presId="urn:microsoft.com/office/officeart/2005/8/layout/hProcess11"/>
    <dgm:cxn modelId="{1696F1B3-A5B7-46C5-AFA6-C2329D1D4A6B}" type="presParOf" srcId="{D1022063-7E4A-4EA4-B88F-5CF76545EAAD}" destId="{16F6E75E-5896-49DB-B114-1D9987833CC3}" srcOrd="0" destOrd="0" presId="urn:microsoft.com/office/officeart/2005/8/layout/hProcess11"/>
    <dgm:cxn modelId="{464EBDE0-E933-4C14-80FF-7607935E8003}" type="presParOf" srcId="{D1022063-7E4A-4EA4-B88F-5CF76545EAAD}" destId="{5C26D707-8A1F-4A81-950C-2391C08FCA3D}" srcOrd="1" destOrd="0" presId="urn:microsoft.com/office/officeart/2005/8/layout/hProcess11"/>
    <dgm:cxn modelId="{79569F9C-25CD-4CEC-B664-EBE8F25EB7ED}" type="presParOf" srcId="{D1022063-7E4A-4EA4-B88F-5CF76545EAAD}" destId="{2E1B803F-FAC9-460D-BE39-506788EB9864}" srcOrd="2" destOrd="0" presId="urn:microsoft.com/office/officeart/2005/8/layout/hProcess11"/>
    <dgm:cxn modelId="{24C09DAB-084C-4A6B-80AE-F71AA77E9D75}" type="presParOf" srcId="{4EB0590A-F2B3-4519-81C1-8B060E31A565}" destId="{17CC04BD-8012-4DE6-A338-18BB28D1B4C9}" srcOrd="1" destOrd="0" presId="urn:microsoft.com/office/officeart/2005/8/layout/hProcess11"/>
    <dgm:cxn modelId="{5EA4A2E5-4606-47CA-98B5-3E40A792E7DA}" type="presParOf" srcId="{4EB0590A-F2B3-4519-81C1-8B060E31A565}" destId="{B20A7459-1EF9-4299-9B2D-D02AB9B10E9B}" srcOrd="2" destOrd="0" presId="urn:microsoft.com/office/officeart/2005/8/layout/hProcess11"/>
    <dgm:cxn modelId="{64F7D1BD-B948-43AF-BEE0-2AA2EAC65956}" type="presParOf" srcId="{B20A7459-1EF9-4299-9B2D-D02AB9B10E9B}" destId="{593E1D14-3B15-4C25-93A0-56A17F77483D}" srcOrd="0" destOrd="0" presId="urn:microsoft.com/office/officeart/2005/8/layout/hProcess11"/>
    <dgm:cxn modelId="{C266A0B2-DB86-47F6-807D-1A640B325320}" type="presParOf" srcId="{B20A7459-1EF9-4299-9B2D-D02AB9B10E9B}" destId="{C0CE7E01-EB0F-4377-B16F-F9FE4006437B}" srcOrd="1" destOrd="0" presId="urn:microsoft.com/office/officeart/2005/8/layout/hProcess11"/>
    <dgm:cxn modelId="{E81D9AE5-924B-4EDB-9C4D-98CD534ADC2D}" type="presParOf" srcId="{B20A7459-1EF9-4299-9B2D-D02AB9B10E9B}" destId="{1D3D3C8F-1A3E-4256-8986-54F343C0EEDD}" srcOrd="2" destOrd="0" presId="urn:microsoft.com/office/officeart/2005/8/layout/hProcess11"/>
    <dgm:cxn modelId="{4FA00059-ECE5-41B1-ADAF-DF5C85C18661}" type="presParOf" srcId="{4EB0590A-F2B3-4519-81C1-8B060E31A565}" destId="{BC1FA291-D8B9-4B46-B279-FE5E194C4497}" srcOrd="3" destOrd="0" presId="urn:microsoft.com/office/officeart/2005/8/layout/hProcess11"/>
    <dgm:cxn modelId="{72B52F7A-0CE8-4D01-8297-445AEA752944}" type="presParOf" srcId="{4EB0590A-F2B3-4519-81C1-8B060E31A565}" destId="{9A3EC1AF-3F42-4906-BB6F-B04D549E7DA2}" srcOrd="4" destOrd="0" presId="urn:microsoft.com/office/officeart/2005/8/layout/hProcess11"/>
    <dgm:cxn modelId="{A0105077-88BA-4679-95BE-86FE908A6772}" type="presParOf" srcId="{9A3EC1AF-3F42-4906-BB6F-B04D549E7DA2}" destId="{DE11E05B-C026-4096-93D8-EAD508BF51B8}" srcOrd="0" destOrd="0" presId="urn:microsoft.com/office/officeart/2005/8/layout/hProcess11"/>
    <dgm:cxn modelId="{83B200E7-A722-4703-9CA3-997E40C5C995}" type="presParOf" srcId="{9A3EC1AF-3F42-4906-BB6F-B04D549E7DA2}" destId="{5D7CC15D-127F-47AF-A388-D777B36F2EE4}" srcOrd="1" destOrd="0" presId="urn:microsoft.com/office/officeart/2005/8/layout/hProcess11"/>
    <dgm:cxn modelId="{AA5C942B-F0DA-473F-9E7A-884074F2EC41}" type="presParOf" srcId="{9A3EC1AF-3F42-4906-BB6F-B04D549E7DA2}" destId="{C295DB41-A5AB-4E09-946B-19D808666C49}"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61617-B5CA-4DA4-8CBB-364E9CBD79C4}">
      <dsp:nvSpPr>
        <dsp:cNvPr id="0" name=""/>
        <dsp:cNvSpPr/>
      </dsp:nvSpPr>
      <dsp:spPr>
        <a:xfrm>
          <a:off x="0" y="651"/>
          <a:ext cx="609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6CAB8A-AB4E-4D4E-B2CD-10F0060859A9}">
      <dsp:nvSpPr>
        <dsp:cNvPr id="0" name=""/>
        <dsp:cNvSpPr/>
      </dsp:nvSpPr>
      <dsp:spPr>
        <a:xfrm>
          <a:off x="0" y="651"/>
          <a:ext cx="6096000" cy="761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The consent of the coffee shops </a:t>
          </a:r>
        </a:p>
      </dsp:txBody>
      <dsp:txXfrm>
        <a:off x="0" y="651"/>
        <a:ext cx="6096000" cy="761813"/>
      </dsp:txXfrm>
    </dsp:sp>
    <dsp:sp modelId="{BA805FEE-EC10-4820-9118-AC8756E6A5CB}">
      <dsp:nvSpPr>
        <dsp:cNvPr id="0" name=""/>
        <dsp:cNvSpPr/>
      </dsp:nvSpPr>
      <dsp:spPr>
        <a:xfrm>
          <a:off x="0" y="762465"/>
          <a:ext cx="6096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4E0018-3AFA-4634-903D-2345DA6D96DD}">
      <dsp:nvSpPr>
        <dsp:cNvPr id="0" name=""/>
        <dsp:cNvSpPr/>
      </dsp:nvSpPr>
      <dsp:spPr>
        <a:xfrm>
          <a:off x="0" y="762465"/>
          <a:ext cx="6096000" cy="761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a:t>Gather current data(before event) of </a:t>
          </a:r>
          <a:r>
            <a:rPr lang="en-US" sz="2000" kern="1200">
              <a:latin typeface="Sitka Subheading"/>
            </a:rPr>
            <a:t>people who bring own</a:t>
          </a:r>
          <a:r>
            <a:rPr lang="en-US" sz="2000" kern="1200"/>
            <a:t> </a:t>
          </a:r>
          <a:r>
            <a:rPr lang="en-US" sz="2000" kern="1200">
              <a:latin typeface="Sitka Subheading"/>
            </a:rPr>
            <a:t>cups</a:t>
          </a:r>
          <a:endParaRPr lang="en-US" sz="2000" kern="1200"/>
        </a:p>
      </dsp:txBody>
      <dsp:txXfrm>
        <a:off x="0" y="762465"/>
        <a:ext cx="6096000" cy="761813"/>
      </dsp:txXfrm>
    </dsp:sp>
    <dsp:sp modelId="{452EA0C7-748A-44F7-AD1D-4042A1DC3BE8}">
      <dsp:nvSpPr>
        <dsp:cNvPr id="0" name=""/>
        <dsp:cNvSpPr/>
      </dsp:nvSpPr>
      <dsp:spPr>
        <a:xfrm>
          <a:off x="0" y="1524279"/>
          <a:ext cx="60960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858057-E5C4-47B3-9230-9F8EA8054EC0}">
      <dsp:nvSpPr>
        <dsp:cNvPr id="0" name=""/>
        <dsp:cNvSpPr/>
      </dsp:nvSpPr>
      <dsp:spPr>
        <a:xfrm>
          <a:off x="0" y="1524279"/>
          <a:ext cx="6096000" cy="761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Obtain permission to post the posters</a:t>
          </a:r>
        </a:p>
      </dsp:txBody>
      <dsp:txXfrm>
        <a:off x="0" y="1524279"/>
        <a:ext cx="6096000" cy="761813"/>
      </dsp:txXfrm>
    </dsp:sp>
    <dsp:sp modelId="{97E352EA-3B11-4CDE-AFFC-01E5CD261A12}">
      <dsp:nvSpPr>
        <dsp:cNvPr id="0" name=""/>
        <dsp:cNvSpPr/>
      </dsp:nvSpPr>
      <dsp:spPr>
        <a:xfrm>
          <a:off x="0" y="2286093"/>
          <a:ext cx="60960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673B1-BF6C-4C04-AFE9-F8E74E4CF838}">
      <dsp:nvSpPr>
        <dsp:cNvPr id="0" name=""/>
        <dsp:cNvSpPr/>
      </dsp:nvSpPr>
      <dsp:spPr>
        <a:xfrm>
          <a:off x="0" y="2286093"/>
          <a:ext cx="6096000" cy="761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Promote on MMC &amp; LSC social media channels</a:t>
          </a:r>
        </a:p>
      </dsp:txBody>
      <dsp:txXfrm>
        <a:off x="0" y="2286093"/>
        <a:ext cx="6096000" cy="761813"/>
      </dsp:txXfrm>
    </dsp:sp>
    <dsp:sp modelId="{EEDD0847-AAEE-4425-A76C-D20D75205757}">
      <dsp:nvSpPr>
        <dsp:cNvPr id="0" name=""/>
        <dsp:cNvSpPr/>
      </dsp:nvSpPr>
      <dsp:spPr>
        <a:xfrm>
          <a:off x="0" y="3047906"/>
          <a:ext cx="60960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1B447A-35BE-48FA-98F8-D143F19AF2A8}">
      <dsp:nvSpPr>
        <dsp:cNvPr id="0" name=""/>
        <dsp:cNvSpPr/>
      </dsp:nvSpPr>
      <dsp:spPr>
        <a:xfrm>
          <a:off x="0" y="3047906"/>
          <a:ext cx="6096000" cy="761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a:latin typeface="Sitka Subheading"/>
            </a:rPr>
            <a:t>Creating an online survey form </a:t>
          </a:r>
        </a:p>
      </dsp:txBody>
      <dsp:txXfrm>
        <a:off x="0" y="3047906"/>
        <a:ext cx="6096000" cy="761813"/>
      </dsp:txXfrm>
    </dsp:sp>
    <dsp:sp modelId="{F4467454-904A-4B8B-B1C2-F60E32580B81}">
      <dsp:nvSpPr>
        <dsp:cNvPr id="0" name=""/>
        <dsp:cNvSpPr/>
      </dsp:nvSpPr>
      <dsp:spPr>
        <a:xfrm>
          <a:off x="0" y="3809720"/>
          <a:ext cx="609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66519D-1EBD-4EFB-85CF-AB7D2ED75A90}">
      <dsp:nvSpPr>
        <dsp:cNvPr id="0" name=""/>
        <dsp:cNvSpPr/>
      </dsp:nvSpPr>
      <dsp:spPr>
        <a:xfrm>
          <a:off x="0" y="3809720"/>
          <a:ext cx="6096000" cy="761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a:latin typeface="Sitka Subheading"/>
            </a:rPr>
            <a:t>Event day preparations – Souveniers </a:t>
          </a:r>
        </a:p>
      </dsp:txBody>
      <dsp:txXfrm>
        <a:off x="0" y="3809720"/>
        <a:ext cx="6096000" cy="761813"/>
      </dsp:txXfrm>
    </dsp:sp>
    <dsp:sp modelId="{DC093716-3551-4DB1-8215-66230F2C4C62}">
      <dsp:nvSpPr>
        <dsp:cNvPr id="0" name=""/>
        <dsp:cNvSpPr/>
      </dsp:nvSpPr>
      <dsp:spPr>
        <a:xfrm>
          <a:off x="0" y="4571534"/>
          <a:ext cx="60960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55BD07-04E9-4761-B516-5366157ECFDA}">
      <dsp:nvSpPr>
        <dsp:cNvPr id="0" name=""/>
        <dsp:cNvSpPr/>
      </dsp:nvSpPr>
      <dsp:spPr>
        <a:xfrm>
          <a:off x="0" y="4571534"/>
          <a:ext cx="6096000" cy="761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a:latin typeface="Sitka Subheading"/>
            </a:rPr>
            <a:t>Post event data collection and analysis</a:t>
          </a:r>
        </a:p>
      </dsp:txBody>
      <dsp:txXfrm>
        <a:off x="0" y="4571534"/>
        <a:ext cx="6096000" cy="761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B7FAA-6D1D-4A88-9A1D-90469B7C7CF6}">
      <dsp:nvSpPr>
        <dsp:cNvPr id="0" name=""/>
        <dsp:cNvSpPr/>
      </dsp:nvSpPr>
      <dsp:spPr>
        <a:xfrm>
          <a:off x="7419120" y="2614493"/>
          <a:ext cx="1023119" cy="486912"/>
        </a:xfrm>
        <a:custGeom>
          <a:avLst/>
          <a:gdLst/>
          <a:ahLst/>
          <a:cxnLst/>
          <a:rect l="0" t="0" r="0" b="0"/>
          <a:pathLst>
            <a:path>
              <a:moveTo>
                <a:pt x="0" y="0"/>
              </a:moveTo>
              <a:lnTo>
                <a:pt x="0" y="331816"/>
              </a:lnTo>
              <a:lnTo>
                <a:pt x="1023119" y="331816"/>
              </a:lnTo>
              <a:lnTo>
                <a:pt x="1023119" y="486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BD18FF-CD26-420B-BCAE-B5123E67C101}">
      <dsp:nvSpPr>
        <dsp:cNvPr id="0" name=""/>
        <dsp:cNvSpPr/>
      </dsp:nvSpPr>
      <dsp:spPr>
        <a:xfrm>
          <a:off x="6396000" y="2614493"/>
          <a:ext cx="1023119" cy="486912"/>
        </a:xfrm>
        <a:custGeom>
          <a:avLst/>
          <a:gdLst/>
          <a:ahLst/>
          <a:cxnLst/>
          <a:rect l="0" t="0" r="0" b="0"/>
          <a:pathLst>
            <a:path>
              <a:moveTo>
                <a:pt x="1023119" y="0"/>
              </a:moveTo>
              <a:lnTo>
                <a:pt x="1023119" y="331816"/>
              </a:lnTo>
              <a:lnTo>
                <a:pt x="0" y="331816"/>
              </a:lnTo>
              <a:lnTo>
                <a:pt x="0" y="486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B34DED-EE41-418D-9103-B44D9B13A815}">
      <dsp:nvSpPr>
        <dsp:cNvPr id="0" name=""/>
        <dsp:cNvSpPr/>
      </dsp:nvSpPr>
      <dsp:spPr>
        <a:xfrm>
          <a:off x="5372880" y="1064466"/>
          <a:ext cx="2046239" cy="486912"/>
        </a:xfrm>
        <a:custGeom>
          <a:avLst/>
          <a:gdLst/>
          <a:ahLst/>
          <a:cxnLst/>
          <a:rect l="0" t="0" r="0" b="0"/>
          <a:pathLst>
            <a:path>
              <a:moveTo>
                <a:pt x="0" y="0"/>
              </a:moveTo>
              <a:lnTo>
                <a:pt x="0" y="331816"/>
              </a:lnTo>
              <a:lnTo>
                <a:pt x="2046239" y="331816"/>
              </a:lnTo>
              <a:lnTo>
                <a:pt x="2046239" y="486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ED49F7-0FDF-4777-B2CE-EF1111058407}">
      <dsp:nvSpPr>
        <dsp:cNvPr id="0" name=""/>
        <dsp:cNvSpPr/>
      </dsp:nvSpPr>
      <dsp:spPr>
        <a:xfrm>
          <a:off x="3326640" y="2614493"/>
          <a:ext cx="1023119" cy="486912"/>
        </a:xfrm>
        <a:custGeom>
          <a:avLst/>
          <a:gdLst/>
          <a:ahLst/>
          <a:cxnLst/>
          <a:rect l="0" t="0" r="0" b="0"/>
          <a:pathLst>
            <a:path>
              <a:moveTo>
                <a:pt x="0" y="0"/>
              </a:moveTo>
              <a:lnTo>
                <a:pt x="0" y="331816"/>
              </a:lnTo>
              <a:lnTo>
                <a:pt x="1023119" y="331816"/>
              </a:lnTo>
              <a:lnTo>
                <a:pt x="1023119" y="486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91986F-DBFC-4A85-B7BA-9CBC3CFD8F02}">
      <dsp:nvSpPr>
        <dsp:cNvPr id="0" name=""/>
        <dsp:cNvSpPr/>
      </dsp:nvSpPr>
      <dsp:spPr>
        <a:xfrm>
          <a:off x="2303520" y="2614493"/>
          <a:ext cx="1023119" cy="486912"/>
        </a:xfrm>
        <a:custGeom>
          <a:avLst/>
          <a:gdLst/>
          <a:ahLst/>
          <a:cxnLst/>
          <a:rect l="0" t="0" r="0" b="0"/>
          <a:pathLst>
            <a:path>
              <a:moveTo>
                <a:pt x="1023119" y="0"/>
              </a:moveTo>
              <a:lnTo>
                <a:pt x="1023119" y="331816"/>
              </a:lnTo>
              <a:lnTo>
                <a:pt x="0" y="331816"/>
              </a:lnTo>
              <a:lnTo>
                <a:pt x="0" y="4869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37D90A-2F6B-4183-A7BF-D1B2AA033089}">
      <dsp:nvSpPr>
        <dsp:cNvPr id="0" name=""/>
        <dsp:cNvSpPr/>
      </dsp:nvSpPr>
      <dsp:spPr>
        <a:xfrm>
          <a:off x="3326640" y="1064466"/>
          <a:ext cx="2046239" cy="486912"/>
        </a:xfrm>
        <a:custGeom>
          <a:avLst/>
          <a:gdLst/>
          <a:ahLst/>
          <a:cxnLst/>
          <a:rect l="0" t="0" r="0" b="0"/>
          <a:pathLst>
            <a:path>
              <a:moveTo>
                <a:pt x="2046239" y="0"/>
              </a:moveTo>
              <a:lnTo>
                <a:pt x="2046239" y="331816"/>
              </a:lnTo>
              <a:lnTo>
                <a:pt x="0" y="331816"/>
              </a:lnTo>
              <a:lnTo>
                <a:pt x="0" y="4869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EA77DB-E86E-4F19-8AC5-29F38498FDA9}">
      <dsp:nvSpPr>
        <dsp:cNvPr id="0" name=""/>
        <dsp:cNvSpPr/>
      </dsp:nvSpPr>
      <dsp:spPr>
        <a:xfrm>
          <a:off x="4535782" y="1352"/>
          <a:ext cx="1674196" cy="106311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185CC0E-6AF7-4984-A0DD-428BAC6E509C}">
      <dsp:nvSpPr>
        <dsp:cNvPr id="0" name=""/>
        <dsp:cNvSpPr/>
      </dsp:nvSpPr>
      <dsp:spPr>
        <a:xfrm>
          <a:off x="4721804" y="178072"/>
          <a:ext cx="1674196" cy="1063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Sitka Subheading"/>
            </a:rPr>
            <a:t>Project</a:t>
          </a:r>
          <a:endParaRPr lang="en-US" sz="1800" kern="1200"/>
        </a:p>
      </dsp:txBody>
      <dsp:txXfrm>
        <a:off x="4752942" y="209210"/>
        <a:ext cx="1611920" cy="1000838"/>
      </dsp:txXfrm>
    </dsp:sp>
    <dsp:sp modelId="{FBEDF7BA-55A5-46EF-A0AD-BA65E6AC03A3}">
      <dsp:nvSpPr>
        <dsp:cNvPr id="0" name=""/>
        <dsp:cNvSpPr/>
      </dsp:nvSpPr>
      <dsp:spPr>
        <a:xfrm>
          <a:off x="2489542" y="1551378"/>
          <a:ext cx="1674196" cy="106311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BECE10B-7485-4ADA-89CF-E0A1CEB3B58F}">
      <dsp:nvSpPr>
        <dsp:cNvPr id="0" name=""/>
        <dsp:cNvSpPr/>
      </dsp:nvSpPr>
      <dsp:spPr>
        <a:xfrm>
          <a:off x="2675564" y="1728099"/>
          <a:ext cx="1674196" cy="1063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Sitka Subheading"/>
            </a:rPr>
            <a:t>External</a:t>
          </a:r>
          <a:endParaRPr lang="en-US" sz="1800" kern="1200"/>
        </a:p>
      </dsp:txBody>
      <dsp:txXfrm>
        <a:off x="2706702" y="1759237"/>
        <a:ext cx="1611920" cy="1000838"/>
      </dsp:txXfrm>
    </dsp:sp>
    <dsp:sp modelId="{64D9858E-56EE-4948-A8A8-8BD02303246A}">
      <dsp:nvSpPr>
        <dsp:cNvPr id="0" name=""/>
        <dsp:cNvSpPr/>
      </dsp:nvSpPr>
      <dsp:spPr>
        <a:xfrm>
          <a:off x="1466422" y="3101405"/>
          <a:ext cx="1674196" cy="106311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4E47F8C-AE1E-4BB6-9344-5FB2250FE595}">
      <dsp:nvSpPr>
        <dsp:cNvPr id="0" name=""/>
        <dsp:cNvSpPr/>
      </dsp:nvSpPr>
      <dsp:spPr>
        <a:xfrm>
          <a:off x="1652444" y="3278126"/>
          <a:ext cx="1674196" cy="1063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Sitka Subheading"/>
            </a:rPr>
            <a:t>Government tighten COVID Regulation</a:t>
          </a:r>
          <a:endParaRPr lang="en-US" sz="1800" kern="1200"/>
        </a:p>
      </dsp:txBody>
      <dsp:txXfrm>
        <a:off x="1683582" y="3309264"/>
        <a:ext cx="1611920" cy="1000838"/>
      </dsp:txXfrm>
    </dsp:sp>
    <dsp:sp modelId="{35103703-ADE3-4E34-9591-8C444A38923D}">
      <dsp:nvSpPr>
        <dsp:cNvPr id="0" name=""/>
        <dsp:cNvSpPr/>
      </dsp:nvSpPr>
      <dsp:spPr>
        <a:xfrm>
          <a:off x="3512662" y="3101405"/>
          <a:ext cx="1674196" cy="106311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4F8F5F6-E8EA-4DAB-B0C1-2FB8E00ABFE1}">
      <dsp:nvSpPr>
        <dsp:cNvPr id="0" name=""/>
        <dsp:cNvSpPr/>
      </dsp:nvSpPr>
      <dsp:spPr>
        <a:xfrm>
          <a:off x="3698684" y="3278126"/>
          <a:ext cx="1674196" cy="1063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Sitka Subheading"/>
            </a:rPr>
            <a:t>Coffee Shops reject to participate</a:t>
          </a:r>
          <a:endParaRPr lang="en-US" sz="1800" kern="1200"/>
        </a:p>
      </dsp:txBody>
      <dsp:txXfrm>
        <a:off x="3729822" y="3309264"/>
        <a:ext cx="1611920" cy="1000838"/>
      </dsp:txXfrm>
    </dsp:sp>
    <dsp:sp modelId="{DE78B2AB-B138-44C0-935C-674C7FD4777C}">
      <dsp:nvSpPr>
        <dsp:cNvPr id="0" name=""/>
        <dsp:cNvSpPr/>
      </dsp:nvSpPr>
      <dsp:spPr>
        <a:xfrm>
          <a:off x="6582022" y="1551378"/>
          <a:ext cx="1674196" cy="106311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3137A26-9CD0-4580-9D04-A51710B4EFED}">
      <dsp:nvSpPr>
        <dsp:cNvPr id="0" name=""/>
        <dsp:cNvSpPr/>
      </dsp:nvSpPr>
      <dsp:spPr>
        <a:xfrm>
          <a:off x="6768044" y="1728099"/>
          <a:ext cx="1674196" cy="1063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Sitka Subheading"/>
            </a:rPr>
            <a:t>Internal</a:t>
          </a:r>
          <a:endParaRPr lang="en-US" sz="1800" kern="1200"/>
        </a:p>
      </dsp:txBody>
      <dsp:txXfrm>
        <a:off x="6799182" y="1759237"/>
        <a:ext cx="1611920" cy="1000838"/>
      </dsp:txXfrm>
    </dsp:sp>
    <dsp:sp modelId="{C9AD0AF3-C9C1-4949-8BB8-DE57EDB452DB}">
      <dsp:nvSpPr>
        <dsp:cNvPr id="0" name=""/>
        <dsp:cNvSpPr/>
      </dsp:nvSpPr>
      <dsp:spPr>
        <a:xfrm>
          <a:off x="5558902" y="3101405"/>
          <a:ext cx="1674196" cy="106311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63779CA-1AAD-4E3C-8F9F-05C1970B3196}">
      <dsp:nvSpPr>
        <dsp:cNvPr id="0" name=""/>
        <dsp:cNvSpPr/>
      </dsp:nvSpPr>
      <dsp:spPr>
        <a:xfrm>
          <a:off x="5744924" y="3278126"/>
          <a:ext cx="1674196" cy="1063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Sitka Subheading"/>
            </a:rPr>
            <a:t> MMC x LSC opposite to co-host event</a:t>
          </a:r>
        </a:p>
      </dsp:txBody>
      <dsp:txXfrm>
        <a:off x="5776062" y="3309264"/>
        <a:ext cx="1611920" cy="1000838"/>
      </dsp:txXfrm>
    </dsp:sp>
    <dsp:sp modelId="{A8E20819-D571-4588-ACEA-7C716C1FA3DF}">
      <dsp:nvSpPr>
        <dsp:cNvPr id="0" name=""/>
        <dsp:cNvSpPr/>
      </dsp:nvSpPr>
      <dsp:spPr>
        <a:xfrm>
          <a:off x="7605142" y="3101405"/>
          <a:ext cx="1674196" cy="106311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9E63BF9-9850-40F3-90F6-384824D28377}">
      <dsp:nvSpPr>
        <dsp:cNvPr id="0" name=""/>
        <dsp:cNvSpPr/>
      </dsp:nvSpPr>
      <dsp:spPr>
        <a:xfrm>
          <a:off x="7791163" y="3278126"/>
          <a:ext cx="1674196" cy="106311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Sitka Subheading"/>
            </a:rPr>
            <a:t>Team conflict</a:t>
          </a:r>
        </a:p>
      </dsp:txBody>
      <dsp:txXfrm>
        <a:off x="7822301" y="3309264"/>
        <a:ext cx="1611920" cy="10008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A6A04-87FD-4D37-8C2D-5859EFCDEBED}">
      <dsp:nvSpPr>
        <dsp:cNvPr id="0" name=""/>
        <dsp:cNvSpPr/>
      </dsp:nvSpPr>
      <dsp:spPr>
        <a:xfrm>
          <a:off x="0" y="274113"/>
          <a:ext cx="6627963" cy="36548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F6E75E-5896-49DB-B114-1D9987833CC3}">
      <dsp:nvSpPr>
        <dsp:cNvPr id="0" name=""/>
        <dsp:cNvSpPr/>
      </dsp:nvSpPr>
      <dsp:spPr>
        <a:xfrm>
          <a:off x="2912" y="0"/>
          <a:ext cx="1922368" cy="36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endParaRPr lang="en-US" sz="1200" kern="1200">
            <a:latin typeface="Sitka Subheading"/>
          </a:endParaRPr>
        </a:p>
      </dsp:txBody>
      <dsp:txXfrm>
        <a:off x="2912" y="0"/>
        <a:ext cx="1922368" cy="365484"/>
      </dsp:txXfrm>
    </dsp:sp>
    <dsp:sp modelId="{5C26D707-8A1F-4A81-950C-2391C08FCA3D}">
      <dsp:nvSpPr>
        <dsp:cNvPr id="0" name=""/>
        <dsp:cNvSpPr/>
      </dsp:nvSpPr>
      <dsp:spPr>
        <a:xfrm>
          <a:off x="918411" y="411170"/>
          <a:ext cx="91371" cy="913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3E1D14-3B15-4C25-93A0-56A17F77483D}">
      <dsp:nvSpPr>
        <dsp:cNvPr id="0" name=""/>
        <dsp:cNvSpPr/>
      </dsp:nvSpPr>
      <dsp:spPr>
        <a:xfrm>
          <a:off x="2021399" y="548227"/>
          <a:ext cx="1922368" cy="36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ctr" defTabSz="577850">
            <a:lnSpc>
              <a:spcPct val="90000"/>
            </a:lnSpc>
            <a:spcBef>
              <a:spcPct val="0"/>
            </a:spcBef>
            <a:spcAft>
              <a:spcPct val="35000"/>
            </a:spcAft>
            <a:buNone/>
          </a:pPr>
          <a:endParaRPr lang="en-US" sz="1300" kern="1200"/>
        </a:p>
      </dsp:txBody>
      <dsp:txXfrm>
        <a:off x="2021399" y="548227"/>
        <a:ext cx="1922368" cy="365484"/>
      </dsp:txXfrm>
    </dsp:sp>
    <dsp:sp modelId="{C0CE7E01-EB0F-4377-B16F-F9FE4006437B}">
      <dsp:nvSpPr>
        <dsp:cNvPr id="0" name=""/>
        <dsp:cNvSpPr/>
      </dsp:nvSpPr>
      <dsp:spPr>
        <a:xfrm>
          <a:off x="2936897" y="411170"/>
          <a:ext cx="91371" cy="913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11E05B-C026-4096-93D8-EAD508BF51B8}">
      <dsp:nvSpPr>
        <dsp:cNvPr id="0" name=""/>
        <dsp:cNvSpPr/>
      </dsp:nvSpPr>
      <dsp:spPr>
        <a:xfrm>
          <a:off x="4039885" y="0"/>
          <a:ext cx="1922368" cy="36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b" anchorCtr="0">
          <a:noAutofit/>
        </a:bodyPr>
        <a:lstStyle/>
        <a:p>
          <a:pPr marL="0" lvl="0" indent="0" algn="ctr" defTabSz="577850">
            <a:lnSpc>
              <a:spcPct val="90000"/>
            </a:lnSpc>
            <a:spcBef>
              <a:spcPct val="0"/>
            </a:spcBef>
            <a:spcAft>
              <a:spcPct val="35000"/>
            </a:spcAft>
            <a:buNone/>
          </a:pPr>
          <a:endParaRPr lang="en-US" sz="1300" kern="1200"/>
        </a:p>
      </dsp:txBody>
      <dsp:txXfrm>
        <a:off x="4039885" y="0"/>
        <a:ext cx="1922368" cy="365484"/>
      </dsp:txXfrm>
    </dsp:sp>
    <dsp:sp modelId="{5D7CC15D-127F-47AF-A388-D777B36F2EE4}">
      <dsp:nvSpPr>
        <dsp:cNvPr id="0" name=""/>
        <dsp:cNvSpPr/>
      </dsp:nvSpPr>
      <dsp:spPr>
        <a:xfrm>
          <a:off x="4955384" y="411170"/>
          <a:ext cx="91371" cy="913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D9B929-E97D-4660-AFDC-1AD57ECF02E8}" type="datetimeFigureOut">
              <a:t>3/31/2022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A4F26C-E429-4662-886D-DB3D4F95D93B}" type="slidenum">
              <a:t>‹#›</a:t>
            </a:fld>
            <a:endParaRPr lang="en-US"/>
          </a:p>
        </p:txBody>
      </p:sp>
    </p:spTree>
    <p:extLst>
      <p:ext uri="{BB962C8B-B14F-4D97-AF65-F5344CB8AC3E}">
        <p14:creationId xmlns:p14="http://schemas.microsoft.com/office/powerpoint/2010/main" val="452172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Vhttps:/www.instagram.com/p/Ca88gPeAxB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Material decomposition of coffee cups</a:t>
            </a:r>
          </a:p>
          <a:p>
            <a:r>
              <a:rPr lang="en-US">
                <a:cs typeface="Calibri"/>
              </a:rPr>
              <a:t>Difficult to separate the polyethylene layer hence making them difficult to dispose</a:t>
            </a:r>
          </a:p>
          <a:p>
            <a:r>
              <a:rPr lang="en-US">
                <a:cs typeface="Calibri"/>
              </a:rPr>
              <a:t>Manufacturing them not environmental friendly – resulting in deforestation and enormous use of energy</a:t>
            </a:r>
          </a:p>
        </p:txBody>
      </p:sp>
      <p:sp>
        <p:nvSpPr>
          <p:cNvPr id="4" name="Slide Number Placeholder 3"/>
          <p:cNvSpPr>
            <a:spLocks noGrp="1"/>
          </p:cNvSpPr>
          <p:nvPr>
            <p:ph type="sldNum" sz="quarter" idx="5"/>
          </p:nvPr>
        </p:nvSpPr>
        <p:spPr/>
        <p:txBody>
          <a:bodyPr/>
          <a:lstStyle/>
          <a:p>
            <a:fld id="{DBA4F26C-E429-4662-886D-DB3D4F95D93B}" type="slidenum">
              <a:rPr lang="en-US"/>
              <a:t>2</a:t>
            </a:fld>
            <a:endParaRPr lang="en-US"/>
          </a:p>
        </p:txBody>
      </p:sp>
    </p:spTree>
    <p:extLst>
      <p:ext uri="{BB962C8B-B14F-4D97-AF65-F5344CB8AC3E}">
        <p14:creationId xmlns:p14="http://schemas.microsoft.com/office/powerpoint/2010/main" val="4227638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Event day: March 14, 2022 10am-12pm</a:t>
            </a:r>
          </a:p>
          <a:p>
            <a:r>
              <a:rPr lang="en-US">
                <a:cs typeface="Calibri"/>
              </a:rPr>
              <a:t>QR code is present for people to scan and fill the survey.</a:t>
            </a:r>
          </a:p>
          <a:p>
            <a:r>
              <a:rPr lang="en-US">
                <a:cs typeface="Calibri"/>
              </a:rPr>
              <a:t>Key Points :-</a:t>
            </a:r>
          </a:p>
          <a:p>
            <a:r>
              <a:rPr lang="en-US">
                <a:cs typeface="Calibri"/>
              </a:rPr>
              <a:t>1. On 14th March, we first arranged all the souvenirs and our posters and than we segregated ourselves in LSU building and Starbucks. </a:t>
            </a:r>
          </a:p>
          <a:p>
            <a:r>
              <a:rPr lang="en-US">
                <a:cs typeface="Calibri"/>
              </a:rPr>
              <a:t>2. We interacted with all the students and discussed regarding the challenges and got some good suggestions. Since, we were few so we moved to rest of the campus and spread awareness about bring your own cups. They helped us in filling the survey and gave their inputs. </a:t>
            </a:r>
          </a:p>
          <a:p>
            <a:r>
              <a:rPr lang="en-US">
                <a:cs typeface="Calibri"/>
              </a:rPr>
              <a:t>3. We handed over chocolates as an incentives to the one's who brought their own cups. It was a fun filled on-campus event.</a:t>
            </a:r>
          </a:p>
        </p:txBody>
      </p:sp>
      <p:sp>
        <p:nvSpPr>
          <p:cNvPr id="4" name="Slide Number Placeholder 3"/>
          <p:cNvSpPr>
            <a:spLocks noGrp="1"/>
          </p:cNvSpPr>
          <p:nvPr>
            <p:ph type="sldNum" sz="quarter" idx="5"/>
          </p:nvPr>
        </p:nvSpPr>
        <p:spPr/>
        <p:txBody>
          <a:bodyPr/>
          <a:lstStyle/>
          <a:p>
            <a:fld id="{DBA4F26C-E429-4662-886D-DB3D4F95D93B}" type="slidenum">
              <a:rPr lang="en-US"/>
              <a:t>11</a:t>
            </a:fld>
            <a:endParaRPr lang="en-US"/>
          </a:p>
        </p:txBody>
      </p:sp>
    </p:spTree>
    <p:extLst>
      <p:ext uri="{BB962C8B-B14F-4D97-AF65-F5344CB8AC3E}">
        <p14:creationId xmlns:p14="http://schemas.microsoft.com/office/powerpoint/2010/main" val="1226468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create an online survey to collect feedback about the events in four areas.</a:t>
            </a:r>
          </a:p>
          <a:p>
            <a:r>
              <a:rPr lang="en-US"/>
              <a:t>* 1st area is - Coffee consumption in a day, we asked people on </a:t>
            </a:r>
            <a:endParaRPr lang="en-US">
              <a:cs typeface="Calibri" panose="020F0502020204030204"/>
            </a:endParaRPr>
          </a:p>
          <a:p>
            <a:r>
              <a:rPr lang="en-US">
                <a:cs typeface="Calibri" panose="020F0502020204030204"/>
              </a:rPr>
              <a:t>  - </a:t>
            </a:r>
            <a:r>
              <a:rPr lang="en-US"/>
              <a:t>Number of coffee</a:t>
            </a:r>
            <a:endParaRPr lang="en-US">
              <a:cs typeface="Calibri" panose="020F0502020204030204"/>
            </a:endParaRPr>
          </a:p>
          <a:p>
            <a:r>
              <a:rPr lang="en-US">
                <a:cs typeface="Calibri" panose="020F0502020204030204"/>
              </a:rPr>
              <a:t>  - What type of cup (</a:t>
            </a:r>
            <a:r>
              <a:rPr lang="en-US"/>
              <a:t>disposable paper cup or own cup) </a:t>
            </a:r>
            <a:r>
              <a:rPr lang="en-US">
                <a:cs typeface="Calibri" panose="020F0502020204030204"/>
              </a:rPr>
              <a:t>to use when purchasing a beverage.</a:t>
            </a:r>
          </a:p>
          <a:p>
            <a:endParaRPr lang="en-US"/>
          </a:p>
          <a:p>
            <a:r>
              <a:rPr lang="en-US"/>
              <a:t>In 141 surveys, we had more than 60% of customers will purchase coffee with a paper cup (85 people out of 141)</a:t>
            </a:r>
            <a:endParaRPr lang="en-US">
              <a:cs typeface="Calibri" panose="020F0502020204030204"/>
            </a:endParaRPr>
          </a:p>
          <a:p>
            <a:endParaRPr lang="en-US"/>
          </a:p>
          <a:p>
            <a:r>
              <a:rPr lang="en-US"/>
              <a:t>* 2nd area is about the Benefit, Impact and Intention, our questions is about</a:t>
            </a:r>
            <a:endParaRPr lang="en-US">
              <a:cs typeface="Calibri" panose="020F0502020204030204"/>
            </a:endParaRPr>
          </a:p>
          <a:p>
            <a:r>
              <a:rPr lang="en-US"/>
              <a:t> - Awareness of a discount offered for the customer to use their cup</a:t>
            </a:r>
            <a:endParaRPr lang="en-US">
              <a:cs typeface="Calibri" panose="020F0502020204030204"/>
            </a:endParaRPr>
          </a:p>
          <a:p>
            <a:r>
              <a:rPr lang="en-US"/>
              <a:t> - Disposable cups contributed to global warming in landfills.</a:t>
            </a:r>
            <a:endParaRPr lang="en-US">
              <a:cs typeface="Calibri"/>
            </a:endParaRPr>
          </a:p>
          <a:p>
            <a:r>
              <a:rPr lang="en-US"/>
              <a:t> - Intention to change after receiving the information</a:t>
            </a:r>
            <a:endParaRPr lang="en-US">
              <a:cs typeface="Calibri"/>
            </a:endParaRPr>
          </a:p>
          <a:p>
            <a:endParaRPr lang="en-US"/>
          </a:p>
          <a:p>
            <a:r>
              <a:rPr lang="en-US"/>
              <a:t>The surveys said, we had more than 69% of customers intended to change their buying behaviors (97 people out of 141)</a:t>
            </a:r>
            <a:endParaRPr lang="en-US">
              <a:cs typeface="Calibri"/>
            </a:endParaRPr>
          </a:p>
        </p:txBody>
      </p:sp>
      <p:sp>
        <p:nvSpPr>
          <p:cNvPr id="4" name="Slide Number Placeholder 3"/>
          <p:cNvSpPr>
            <a:spLocks noGrp="1"/>
          </p:cNvSpPr>
          <p:nvPr>
            <p:ph type="sldNum" sz="quarter" idx="5"/>
          </p:nvPr>
        </p:nvSpPr>
        <p:spPr/>
        <p:txBody>
          <a:bodyPr/>
          <a:lstStyle/>
          <a:p>
            <a:fld id="{DBA4F26C-E429-4662-886D-DB3D4F95D93B}" type="slidenum">
              <a:rPr lang="en-US"/>
              <a:t>12</a:t>
            </a:fld>
            <a:endParaRPr lang="en-US"/>
          </a:p>
        </p:txBody>
      </p:sp>
    </p:spTree>
    <p:extLst>
      <p:ext uri="{BB962C8B-B14F-4D97-AF65-F5344CB8AC3E}">
        <p14:creationId xmlns:p14="http://schemas.microsoft.com/office/powerpoint/2010/main" val="4131602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3rd area is data collection for analytics, we asked people on </a:t>
            </a:r>
          </a:p>
          <a:p>
            <a:r>
              <a:rPr lang="en-US"/>
              <a:t>  - Are you a stuff or student</a:t>
            </a:r>
          </a:p>
          <a:p>
            <a:r>
              <a:rPr lang="en-US"/>
              <a:t>  - Do you mind to disclose your gender.</a:t>
            </a:r>
          </a:p>
          <a:p>
            <a:endParaRPr lang="en-US"/>
          </a:p>
          <a:p>
            <a:r>
              <a:rPr lang="en-US"/>
              <a:t>In 141 surveys, 96% of participants are students, 68% female and 32% are male</a:t>
            </a:r>
          </a:p>
          <a:p>
            <a:endParaRPr lang="en-US"/>
          </a:p>
          <a:p>
            <a:r>
              <a:rPr lang="en-US"/>
              <a:t>4th area is the review of distribution channels to review our marketing strategy</a:t>
            </a:r>
            <a:endParaRPr lang="en-US">
              <a:cs typeface="Calibri" panose="020F0502020204030204"/>
            </a:endParaRPr>
          </a:p>
          <a:p>
            <a:r>
              <a:rPr lang="en-US"/>
              <a:t>- Friend channel – 34%</a:t>
            </a:r>
            <a:endParaRPr lang="en-US">
              <a:cs typeface="Calibri" panose="020F0502020204030204"/>
            </a:endParaRPr>
          </a:p>
          <a:p>
            <a:r>
              <a:rPr lang="en-US"/>
              <a:t>- Event Day Promotion – 34%</a:t>
            </a:r>
            <a:endParaRPr lang="en-US">
              <a:cs typeface="Calibri" panose="020F0502020204030204"/>
            </a:endParaRPr>
          </a:p>
          <a:p>
            <a:r>
              <a:rPr lang="en-US"/>
              <a:t>- Poster – 16%</a:t>
            </a:r>
            <a:endParaRPr lang="en-US">
              <a:cs typeface="Calibri" panose="020F0502020204030204"/>
            </a:endParaRPr>
          </a:p>
          <a:p>
            <a:r>
              <a:rPr lang="en-US"/>
              <a:t>- D2L Announcement – 9%</a:t>
            </a:r>
            <a:endParaRPr lang="en-US">
              <a:cs typeface="Calibri" panose="020F0502020204030204"/>
            </a:endParaRPr>
          </a:p>
          <a:p>
            <a:r>
              <a:rPr lang="en-US"/>
              <a:t>- Social Media – 7%</a:t>
            </a:r>
          </a:p>
          <a:p>
            <a:endParaRPr lang="en-US">
              <a:cs typeface="Calibri" panose="020F0502020204030204"/>
            </a:endParaRPr>
          </a:p>
          <a:p>
            <a:r>
              <a:rPr lang="en-US">
                <a:cs typeface="Calibri" panose="020F0502020204030204"/>
              </a:rPr>
              <a:t>Next is the measurement after the event, </a:t>
            </a:r>
            <a:r>
              <a:rPr lang="en-US"/>
              <a:t>Figures show a 25% (28 customers) increase for the customer who purchased a drink with their cup on after the event date at LSU café from10 am to12 noon.</a:t>
            </a:r>
            <a:endParaRPr lang="en-US">
              <a:cs typeface="Calibri" panose="020F0502020204030204"/>
            </a:endParaRPr>
          </a:p>
          <a:p>
            <a:endParaRPr lang="en-US">
              <a:cs typeface="Calibri" panose="020F0502020204030204"/>
            </a:endParaRPr>
          </a:p>
          <a:p>
            <a:r>
              <a:rPr lang="en-US">
                <a:cs typeface="Calibri" panose="020F0502020204030204"/>
              </a:rPr>
              <a:t>Refers back to our project mission</a:t>
            </a:r>
          </a:p>
          <a:p>
            <a:pPr marL="171450" indent="-171450">
              <a:buFont typeface="Arial"/>
              <a:buChar char="•"/>
            </a:pPr>
            <a:r>
              <a:rPr lang="en-US"/>
              <a:t>Deliver the message that instead of using non-reusable products, we have a choice to use a reusable ones. </a:t>
            </a:r>
            <a:endParaRPr lang="en-US">
              <a:cs typeface="Calibri" panose="020F0502020204030204"/>
            </a:endParaRPr>
          </a:p>
          <a:p>
            <a:pPr marL="171450" indent="-171450">
              <a:buFont typeface="Arial"/>
              <a:buChar char="•"/>
            </a:pPr>
            <a:r>
              <a:rPr lang="en-US"/>
              <a:t>Motivate 30 - 50 participants to bring their cups.</a:t>
            </a:r>
            <a:endParaRPr lang="en-US">
              <a:cs typeface="Calibri" panose="020F0502020204030204"/>
            </a:endParaRPr>
          </a:p>
          <a:p>
            <a:pPr marL="171450" indent="-171450">
              <a:buFont typeface="Arial"/>
              <a:buChar char="•"/>
            </a:pPr>
            <a:r>
              <a:rPr lang="en-US"/>
              <a:t>Encourage at least one cafe to join the campaign.</a:t>
            </a:r>
            <a:endParaRPr lang="en-US">
              <a:cs typeface="Calibri" panose="020F0502020204030204"/>
            </a:endParaRPr>
          </a:p>
          <a:p>
            <a:pPr marL="171450" indent="-171450">
              <a:buFont typeface="Arial"/>
              <a:buChar char="•"/>
            </a:pPr>
            <a:endParaRPr lang="en-US">
              <a:cs typeface="Calibri" panose="020F0502020204030204"/>
            </a:endParaRPr>
          </a:p>
          <a:p>
            <a:r>
              <a:rPr lang="en-US"/>
              <a:t>In this case, we classified our project as a success.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DBA4F26C-E429-4662-886D-DB3D4F95D93B}" type="slidenum">
              <a:rPr lang="en-US"/>
              <a:t>13</a:t>
            </a:fld>
            <a:endParaRPr lang="en-US"/>
          </a:p>
        </p:txBody>
      </p:sp>
    </p:spTree>
    <p:extLst>
      <p:ext uri="{BB962C8B-B14F-4D97-AF65-F5344CB8AC3E}">
        <p14:creationId xmlns:p14="http://schemas.microsoft.com/office/powerpoint/2010/main" val="2860003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US"/>
              <a:t>Tight schedule (2 months) and long approval process.</a:t>
            </a:r>
          </a:p>
          <a:p>
            <a:r>
              <a:rPr lang="en-US">
                <a:cs typeface="Calibri" panose="020F0502020204030204"/>
              </a:rPr>
              <a:t>       - 8 weeks is a bit tight for an on-campus event. As we need to go through several decision-making calls and meetings.</a:t>
            </a:r>
          </a:p>
          <a:p>
            <a:pPr marL="285750" indent="-285750">
              <a:buFont typeface="Arial,Sans-Serif"/>
              <a:buChar char="•"/>
            </a:pPr>
            <a:endParaRPr lang="en-US"/>
          </a:p>
          <a:p>
            <a:pPr marL="285750" indent="-285750">
              <a:buFont typeface="Arial,Sans-Serif"/>
              <a:buChar char="•"/>
            </a:pPr>
            <a:r>
              <a:rPr lang="en-US"/>
              <a:t>No centralized department for notice board usage approval.</a:t>
            </a:r>
            <a:endParaRPr lang="en-US">
              <a:cs typeface="Calibri" panose="020F0502020204030204"/>
            </a:endParaRPr>
          </a:p>
          <a:p>
            <a:r>
              <a:rPr lang="en-US">
                <a:cs typeface="Calibri" panose="020F0502020204030204"/>
              </a:rPr>
              <a:t>         - One of our pain points when doing an on-campus promotion, there is no </a:t>
            </a:r>
            <a:r>
              <a:rPr lang="en-US" err="1">
                <a:cs typeface="Calibri" panose="020F0502020204030204"/>
              </a:rPr>
              <a:t>centralised</a:t>
            </a:r>
            <a:r>
              <a:rPr lang="en-US">
                <a:cs typeface="Calibri" panose="020F0502020204030204"/>
              </a:rPr>
              <a:t> department that can provide permission for posters on all the notice board.</a:t>
            </a:r>
          </a:p>
          <a:p>
            <a:r>
              <a:rPr lang="en-US">
                <a:cs typeface="Calibri" panose="020F0502020204030204"/>
              </a:rPr>
              <a:t>            We need to walk into the department one by one to sell our idea and ask for permission. This process takes time.</a:t>
            </a:r>
          </a:p>
          <a:p>
            <a:pPr marL="285750" indent="-285750">
              <a:buFont typeface="Arial,Sans-Serif"/>
              <a:buChar char="•"/>
            </a:pPr>
            <a:endParaRPr lang="en-US"/>
          </a:p>
          <a:p>
            <a:pPr marL="285750" indent="-285750">
              <a:buFont typeface="Arial,Sans-Serif"/>
              <a:buChar char="•"/>
            </a:pPr>
            <a:r>
              <a:rPr lang="en-US"/>
              <a:t>As previously mentioned 69% of participants are willing to bring their cups, however, COVID restrictions and lack of supporting facilities on campus such as cleaning areas with soup will slow down the intention.</a:t>
            </a:r>
            <a:endParaRPr lang="en-US">
              <a:cs typeface="Calibri"/>
            </a:endParaRPr>
          </a:p>
        </p:txBody>
      </p:sp>
      <p:sp>
        <p:nvSpPr>
          <p:cNvPr id="4" name="Slide Number Placeholder 3"/>
          <p:cNvSpPr>
            <a:spLocks noGrp="1"/>
          </p:cNvSpPr>
          <p:nvPr>
            <p:ph type="sldNum" sz="quarter" idx="5"/>
          </p:nvPr>
        </p:nvSpPr>
        <p:spPr/>
        <p:txBody>
          <a:bodyPr/>
          <a:lstStyle/>
          <a:p>
            <a:fld id="{DBA4F26C-E429-4662-886D-DB3D4F95D93B}" type="slidenum">
              <a:rPr lang="en-US"/>
              <a:t>14</a:t>
            </a:fld>
            <a:endParaRPr lang="en-US"/>
          </a:p>
        </p:txBody>
      </p:sp>
    </p:spTree>
    <p:extLst>
      <p:ext uri="{BB962C8B-B14F-4D97-AF65-F5344CB8AC3E}">
        <p14:creationId xmlns:p14="http://schemas.microsoft.com/office/powerpoint/2010/main" val="3621782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Key Success factors to share</a:t>
            </a:r>
          </a:p>
          <a:p>
            <a:pPr marL="285750" indent="-285750">
              <a:lnSpc>
                <a:spcPct val="150000"/>
              </a:lnSpc>
              <a:buFont typeface="Arial,Sans-Serif"/>
              <a:buChar char="•"/>
            </a:pPr>
            <a:r>
              <a:rPr lang="en-US"/>
              <a:t>Run project in Hybrid mode (Waterfall and Agile)</a:t>
            </a:r>
            <a:endParaRPr lang="en-US">
              <a:cs typeface="Calibri"/>
            </a:endParaRPr>
          </a:p>
          <a:p>
            <a:pPr>
              <a:lnSpc>
                <a:spcPct val="150000"/>
              </a:lnSpc>
            </a:pPr>
            <a:r>
              <a:rPr lang="en-US">
                <a:cs typeface="Calibri"/>
              </a:rPr>
              <a:t>        Waiting is not a good project strategy, some tasks perhaps can run in parallel or by shuffling from others. </a:t>
            </a:r>
          </a:p>
          <a:p>
            <a:pPr>
              <a:lnSpc>
                <a:spcPct val="150000"/>
              </a:lnSpc>
            </a:pPr>
            <a:r>
              <a:rPr lang="en-US">
                <a:cs typeface="Calibri"/>
              </a:rPr>
              <a:t>        For instance, a joint event is a light bulb idea that came of sudden, we create a filming script on top of other planned tasks.</a:t>
            </a:r>
          </a:p>
          <a:p>
            <a:pPr marL="285750" indent="-285750">
              <a:lnSpc>
                <a:spcPct val="150000"/>
              </a:lnSpc>
              <a:buFont typeface="Arial,Sans-Serif"/>
              <a:buChar char="•"/>
            </a:pPr>
            <a:endParaRPr lang="en-US">
              <a:cs typeface="Calibri"/>
            </a:endParaRPr>
          </a:p>
          <a:p>
            <a:pPr marL="285750" indent="-285750">
              <a:lnSpc>
                <a:spcPct val="150000"/>
              </a:lnSpc>
              <a:buFont typeface="Arial,Sans-Serif"/>
              <a:buChar char="•"/>
            </a:pPr>
            <a:r>
              <a:rPr lang="en-US"/>
              <a:t>Define Clear Role and Responsibility. </a:t>
            </a:r>
            <a:endParaRPr lang="en-US">
              <a:cs typeface="Calibri"/>
            </a:endParaRPr>
          </a:p>
          <a:p>
            <a:pPr>
              <a:lnSpc>
                <a:spcPct val="150000"/>
              </a:lnSpc>
            </a:pPr>
            <a:r>
              <a:rPr lang="en-US">
                <a:cs typeface="Calibri"/>
              </a:rPr>
              <a:t>        Remember forming, storming, norming, performing, adjourning. You don’t want to talk about responsibility when </a:t>
            </a:r>
            <a:r>
              <a:rPr lang="en-US" err="1">
                <a:cs typeface="Calibri"/>
              </a:rPr>
              <a:t>implementating</a:t>
            </a:r>
            <a:r>
              <a:rPr lang="en-US">
                <a:cs typeface="Calibri"/>
              </a:rPr>
              <a:t> the project</a:t>
            </a:r>
          </a:p>
          <a:p>
            <a:pPr marL="285750" indent="-285750">
              <a:lnSpc>
                <a:spcPct val="150000"/>
              </a:lnSpc>
              <a:buFont typeface="Arial,Sans-Serif"/>
              <a:buChar char="•"/>
            </a:pPr>
            <a:endParaRPr lang="en-US"/>
          </a:p>
          <a:p>
            <a:pPr marL="285750" indent="-285750">
              <a:lnSpc>
                <a:spcPct val="150000"/>
              </a:lnSpc>
              <a:buFont typeface="Arial,Sans-Serif"/>
              <a:buChar char="•"/>
            </a:pPr>
            <a:r>
              <a:rPr lang="en-US"/>
              <a:t>Define Milestone with Date</a:t>
            </a:r>
            <a:endParaRPr lang="en-US">
              <a:cs typeface="Calibri" panose="020F0502020204030204"/>
            </a:endParaRPr>
          </a:p>
          <a:p>
            <a:pPr>
              <a:lnSpc>
                <a:spcPct val="150000"/>
              </a:lnSpc>
            </a:pPr>
            <a:r>
              <a:rPr lang="en-US"/>
              <a:t>        Milestone is a good way to break down project into readable stage and overcome a punctuated equilibrium model, </a:t>
            </a:r>
            <a:endParaRPr lang="en-US">
              <a:cs typeface="Calibri"/>
            </a:endParaRPr>
          </a:p>
          <a:p>
            <a:pPr marL="285750" indent="-285750">
              <a:lnSpc>
                <a:spcPct val="150000"/>
              </a:lnSpc>
              <a:buFont typeface="Arial,Sans-Serif"/>
              <a:buChar char="•"/>
            </a:pPr>
            <a:endParaRPr lang="en-US"/>
          </a:p>
          <a:p>
            <a:pPr marL="285750" indent="-285750">
              <a:lnSpc>
                <a:spcPct val="150000"/>
              </a:lnSpc>
              <a:buFont typeface="Arial,Sans-Serif"/>
              <a:buChar char="•"/>
            </a:pPr>
            <a:r>
              <a:rPr lang="en-US"/>
              <a:t>Risk Matrix and Mitigation Plan</a:t>
            </a:r>
            <a:endParaRPr lang="en-US">
              <a:cs typeface="Calibri"/>
            </a:endParaRPr>
          </a:p>
          <a:p>
            <a:pPr>
              <a:lnSpc>
                <a:spcPct val="150000"/>
              </a:lnSpc>
            </a:pPr>
            <a:r>
              <a:rPr lang="en-US">
                <a:cs typeface="Calibri"/>
              </a:rPr>
              <a:t>        Risk can be big enough to stop your project, identify a risk matrix and address them with the mitigation plan</a:t>
            </a:r>
          </a:p>
          <a:p>
            <a:pPr marL="285750" indent="-285750">
              <a:lnSpc>
                <a:spcPct val="150000"/>
              </a:lnSpc>
              <a:buFont typeface="Arial,Sans-Serif"/>
              <a:buChar char="•"/>
            </a:pPr>
            <a:endParaRPr lang="en-US"/>
          </a:p>
          <a:p>
            <a:pPr marL="285750" indent="-285750">
              <a:lnSpc>
                <a:spcPct val="150000"/>
              </a:lnSpc>
              <a:buFont typeface="Arial,Sans-Serif"/>
              <a:buChar char="•"/>
            </a:pPr>
            <a:r>
              <a:rPr lang="en-US"/>
              <a:t>Transparent to Stakeholder</a:t>
            </a:r>
            <a:endParaRPr lang="en-US">
              <a:cs typeface="Calibri" panose="020F0502020204030204"/>
            </a:endParaRPr>
          </a:p>
          <a:p>
            <a:pPr>
              <a:lnSpc>
                <a:spcPct val="150000"/>
              </a:lnSpc>
            </a:pPr>
            <a:r>
              <a:rPr lang="en-US">
                <a:cs typeface="Calibri" panose="020F0502020204030204"/>
              </a:rPr>
              <a:t>         Share the project status to stakeholder, shape their expectation</a:t>
            </a:r>
          </a:p>
        </p:txBody>
      </p:sp>
      <p:sp>
        <p:nvSpPr>
          <p:cNvPr id="4" name="Slide Number Placeholder 3"/>
          <p:cNvSpPr>
            <a:spLocks noGrp="1"/>
          </p:cNvSpPr>
          <p:nvPr>
            <p:ph type="sldNum" sz="quarter" idx="5"/>
          </p:nvPr>
        </p:nvSpPr>
        <p:spPr/>
        <p:txBody>
          <a:bodyPr/>
          <a:lstStyle/>
          <a:p>
            <a:fld id="{DBA4F26C-E429-4662-886D-DB3D4F95D93B}" type="slidenum">
              <a:rPr lang="en-US"/>
              <a:t>15</a:t>
            </a:fld>
            <a:endParaRPr lang="en-US"/>
          </a:p>
        </p:txBody>
      </p:sp>
    </p:spTree>
    <p:extLst>
      <p:ext uri="{BB962C8B-B14F-4D97-AF65-F5344CB8AC3E}">
        <p14:creationId xmlns:p14="http://schemas.microsoft.com/office/powerpoint/2010/main" val="2792428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Problem: We observed that many students were carrying paper cups for their drinks around the college and we are trying to promote the idea of using less non-reusable material to bring out the sense of sustainability. With the support of the data provided by LSU cafe, only 18% of the customers are using their own cups with 27 days of data. We are hoping to promote the benefit of using our own cups and the newly imposed law on reusable cups.</a:t>
            </a:r>
            <a:br>
              <a:rPr lang="en-US">
                <a:cs typeface="+mn-lt"/>
              </a:rPr>
            </a:br>
            <a:endParaRPr lang="en-US">
              <a:cs typeface="Calibri"/>
            </a:endParaRPr>
          </a:p>
          <a:p>
            <a:pPr marL="285750" indent="-285750">
              <a:buFont typeface="Arial"/>
              <a:buChar char="•"/>
            </a:pPr>
            <a:r>
              <a:rPr lang="en-US">
                <a:cs typeface="Calibri"/>
              </a:rPr>
              <a:t>Solution: We are going to build a campaign to promote Bring Your Own Cup (BYOC). Promotions will include posters, videos, social media posts (LSU Instagram post/ IE Instagram post </a:t>
            </a:r>
            <a:r>
              <a:rPr lang="en-US" err="1">
                <a:cs typeface="Calibri"/>
              </a:rPr>
              <a:t>etc</a:t>
            </a:r>
            <a:r>
              <a:rPr lang="en-US">
                <a:cs typeface="Calibri"/>
              </a:rPr>
              <a:t>). </a:t>
            </a:r>
          </a:p>
          <a:p>
            <a:endParaRPr lang="en-US">
              <a:cs typeface="Calibri"/>
            </a:endParaRPr>
          </a:p>
        </p:txBody>
      </p:sp>
      <p:sp>
        <p:nvSpPr>
          <p:cNvPr id="4" name="Slide Number Placeholder 3"/>
          <p:cNvSpPr>
            <a:spLocks noGrp="1"/>
          </p:cNvSpPr>
          <p:nvPr>
            <p:ph type="sldNum" sz="quarter" idx="5"/>
          </p:nvPr>
        </p:nvSpPr>
        <p:spPr/>
        <p:txBody>
          <a:bodyPr/>
          <a:lstStyle/>
          <a:p>
            <a:fld id="{DBA4F26C-E429-4662-886D-DB3D4F95D93B}" type="slidenum">
              <a:t>3</a:t>
            </a:fld>
            <a:endParaRPr lang="en-US"/>
          </a:p>
        </p:txBody>
      </p:sp>
    </p:spTree>
    <p:extLst>
      <p:ext uri="{BB962C8B-B14F-4D97-AF65-F5344CB8AC3E}">
        <p14:creationId xmlns:p14="http://schemas.microsoft.com/office/powerpoint/2010/main" val="3302822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Asked the consent of LSU, Starbucks, Tim </a:t>
            </a:r>
            <a:r>
              <a:rPr lang="en-US" err="1">
                <a:cs typeface="Calibri"/>
              </a:rPr>
              <a:t>Hortans</a:t>
            </a:r>
            <a:r>
              <a:rPr lang="en-US">
                <a:cs typeface="Calibri"/>
              </a:rPr>
              <a:t> and Subway</a:t>
            </a:r>
          </a:p>
          <a:p>
            <a:r>
              <a:rPr lang="en-US"/>
              <a:t>Gather current data to understand the real situation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BA4F26C-E429-4662-886D-DB3D4F95D93B}" type="slidenum">
              <a:rPr lang="en-US"/>
              <a:t>4</a:t>
            </a:fld>
            <a:endParaRPr lang="en-US"/>
          </a:p>
        </p:txBody>
      </p:sp>
    </p:spTree>
    <p:extLst>
      <p:ext uri="{BB962C8B-B14F-4D97-AF65-F5344CB8AC3E}">
        <p14:creationId xmlns:p14="http://schemas.microsoft.com/office/powerpoint/2010/main" val="3865861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going to share with you on the work breakdown structure and the schedule of the project. We try to breakdown our project into 6 steps. Proposal and idea, where our group design our project and define the problem we are going to solve and also having different meetings with the stakeholders for their experience and advice. Stakeholder management where we approach the stakeholders to promote our idea and persuade them with our project idea. After they agreed with the project, we would discuss about how we collaborate. Status report where we show our project progress and present to the class. Promotion and marketing would be the most essential part before the actual event date. We tried delivering the event details via poster, social media, our instructors. The event date would be the highlight. We asked students or staff to fill up a survey for us and we counted the number of people who is actually bringing their own cup for beverages. And each of us would be in different roles in that day. </a:t>
            </a:r>
          </a:p>
          <a:p>
            <a:r>
              <a:rPr lang="en-US" dirty="0"/>
              <a:t>At last, it would be the closing of our project. </a:t>
            </a:r>
            <a:endParaRPr lang="en-US" dirty="0">
              <a:cs typeface="Calibri"/>
            </a:endParaRPr>
          </a:p>
        </p:txBody>
      </p:sp>
      <p:sp>
        <p:nvSpPr>
          <p:cNvPr id="4" name="Slide Number Placeholder 3"/>
          <p:cNvSpPr>
            <a:spLocks noGrp="1"/>
          </p:cNvSpPr>
          <p:nvPr>
            <p:ph type="sldNum" sz="quarter" idx="5"/>
          </p:nvPr>
        </p:nvSpPr>
        <p:spPr/>
        <p:txBody>
          <a:bodyPr/>
          <a:lstStyle/>
          <a:p>
            <a:fld id="{DBA4F26C-E429-4662-886D-DB3D4F95D93B}" type="slidenum">
              <a:rPr lang="en-US"/>
              <a:t>5</a:t>
            </a:fld>
            <a:endParaRPr lang="en-US"/>
          </a:p>
        </p:txBody>
      </p:sp>
    </p:spTree>
    <p:extLst>
      <p:ext uri="{BB962C8B-B14F-4D97-AF65-F5344CB8AC3E}">
        <p14:creationId xmlns:p14="http://schemas.microsoft.com/office/powerpoint/2010/main" val="92184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this is the actual timeline that we did for this project. The project total takes 35 days including today where we are presenting now. As I mentioned before, promotion and marketing would be the key factor that determine whether the project is going to be success or not, therefore we can see we spent longer time on that activity. </a:t>
            </a:r>
          </a:p>
          <a:p>
            <a:r>
              <a:rPr lang="en-US" dirty="0"/>
              <a:t>Since this project is more following the deadlines and schedule of the course, we try to eliminate the dependency of each activity and try to complete the tasks in parallel. As we can see in the Gantt chart, the tasks are happening withing the same period. </a:t>
            </a:r>
          </a:p>
        </p:txBody>
      </p:sp>
      <p:sp>
        <p:nvSpPr>
          <p:cNvPr id="4" name="Slide Number Placeholder 3"/>
          <p:cNvSpPr>
            <a:spLocks noGrp="1"/>
          </p:cNvSpPr>
          <p:nvPr>
            <p:ph type="sldNum" sz="quarter" idx="5"/>
          </p:nvPr>
        </p:nvSpPr>
        <p:spPr/>
        <p:txBody>
          <a:bodyPr/>
          <a:lstStyle/>
          <a:p>
            <a:fld id="{DBA4F26C-E429-4662-886D-DB3D4F95D93B}" type="slidenum">
              <a:rPr lang="en-US"/>
              <a:t>6</a:t>
            </a:fld>
            <a:endParaRPr lang="en-US"/>
          </a:p>
        </p:txBody>
      </p:sp>
    </p:spTree>
    <p:extLst>
      <p:ext uri="{BB962C8B-B14F-4D97-AF65-F5344CB8AC3E}">
        <p14:creationId xmlns:p14="http://schemas.microsoft.com/office/powerpoint/2010/main" val="1518768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Estimate work at the lowest possible level of detail</a:t>
            </a:r>
          </a:p>
          <a:p>
            <a:r>
              <a:rPr lang="en-US">
                <a:cs typeface="Calibri"/>
              </a:rPr>
              <a:t>- walk through the team to estimate base on our experience</a:t>
            </a:r>
          </a:p>
        </p:txBody>
      </p:sp>
      <p:sp>
        <p:nvSpPr>
          <p:cNvPr id="4" name="Slide Number Placeholder 3"/>
          <p:cNvSpPr>
            <a:spLocks noGrp="1"/>
          </p:cNvSpPr>
          <p:nvPr>
            <p:ph type="sldNum" sz="quarter" idx="5"/>
          </p:nvPr>
        </p:nvSpPr>
        <p:spPr/>
        <p:txBody>
          <a:bodyPr/>
          <a:lstStyle/>
          <a:p>
            <a:fld id="{DBA4F26C-E429-4662-886D-DB3D4F95D93B}" type="slidenum">
              <a:rPr lang="en-US"/>
              <a:t>7</a:t>
            </a:fld>
            <a:endParaRPr lang="en-US"/>
          </a:p>
        </p:txBody>
      </p:sp>
    </p:spTree>
    <p:extLst>
      <p:ext uri="{BB962C8B-B14F-4D97-AF65-F5344CB8AC3E}">
        <p14:creationId xmlns:p14="http://schemas.microsoft.com/office/powerpoint/2010/main" val="2933143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Manager base on severity, chance and controllability: </a:t>
            </a:r>
          </a:p>
          <a:p>
            <a:r>
              <a:rPr lang="en-US"/>
              <a:t>External</a:t>
            </a:r>
            <a:endParaRPr lang="en-US">
              <a:cs typeface="Calibri"/>
            </a:endParaRPr>
          </a:p>
          <a:p>
            <a:r>
              <a:rPr lang="en-US"/>
              <a:t>- We communicated with all three coffee shops in </a:t>
            </a:r>
            <a:r>
              <a:rPr lang="en-US" err="1"/>
              <a:t>Langara</a:t>
            </a:r>
            <a:r>
              <a:rPr lang="en-US"/>
              <a:t> to make sure at least one of them would join the event. </a:t>
            </a:r>
          </a:p>
          <a:p>
            <a:r>
              <a:rPr lang="en-US"/>
              <a:t>- Also, we approached different hierarchies of those cafes, from store managers to the General manager of the organization responsible for </a:t>
            </a:r>
            <a:r>
              <a:rPr lang="en-US" err="1"/>
              <a:t>Langara</a:t>
            </a:r>
            <a:r>
              <a:rPr lang="en-US"/>
              <a:t> Cafeteria to make sure we got permission to promote BYOC in </a:t>
            </a:r>
            <a:r>
              <a:rPr lang="en-US" err="1"/>
              <a:t>Langara</a:t>
            </a:r>
            <a:r>
              <a:rPr lang="en-US"/>
              <a:t> community.</a:t>
            </a:r>
          </a:p>
          <a:p>
            <a:r>
              <a:rPr lang="en-US"/>
              <a:t>- We cannot do anything to affect the decision of the authorities, but we can see that the Covid regulations in B.C. are loosening at that time. There are less concerns on this issue.</a:t>
            </a:r>
            <a:endParaRPr lang="en-US">
              <a:cs typeface="+mn-lt"/>
            </a:endParaRPr>
          </a:p>
          <a:p>
            <a:endParaRPr lang="en-US">
              <a:cs typeface="+mn-lt"/>
            </a:endParaRPr>
          </a:p>
          <a:p>
            <a:r>
              <a:rPr lang="en-US">
                <a:cs typeface="+mn-lt"/>
              </a:rPr>
              <a:t>Internal</a:t>
            </a:r>
            <a:br>
              <a:rPr lang="en-US">
                <a:cs typeface="+mn-lt"/>
              </a:rPr>
            </a:br>
            <a:r>
              <a:rPr lang="en-US"/>
              <a:t>- To prevent last minute project scope rejection, we asked for approval at the earlier stage by sending emails to MMC directly before the deadline of the project proposal. </a:t>
            </a:r>
            <a:endParaRPr lang="en-US">
              <a:cs typeface="Calibri"/>
            </a:endParaRPr>
          </a:p>
          <a:p>
            <a:r>
              <a:rPr lang="en-US"/>
              <a:t>- Also, we sent our drafted project idea to Shervin to seek advice and comments before the official proposal deadline as well. </a:t>
            </a:r>
            <a:endParaRPr lang="en-US">
              <a:cs typeface="Calibri"/>
            </a:endParaRPr>
          </a:p>
          <a:p>
            <a:r>
              <a:rPr lang="en-US">
                <a:cs typeface="Calibri"/>
              </a:rPr>
              <a:t>- </a:t>
            </a:r>
            <a:r>
              <a:rPr lang="en-US"/>
              <a:t>To resolve team conflicts, we agreed to the team Code of Conduct, and we are all open to discussing our concerns. If the conflict cannot be resolved by talking out, we will perform voting among the group.</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BA4F26C-E429-4662-886D-DB3D4F95D93B}" type="slidenum">
              <a:t>8</a:t>
            </a:fld>
            <a:endParaRPr lang="en-US"/>
          </a:p>
        </p:txBody>
      </p:sp>
    </p:spTree>
    <p:extLst>
      <p:ext uri="{BB962C8B-B14F-4D97-AF65-F5344CB8AC3E}">
        <p14:creationId xmlns:p14="http://schemas.microsoft.com/office/powerpoint/2010/main" val="3051439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a:t>High power high </a:t>
            </a:r>
            <a:r>
              <a:rPr lang="fr-CA" err="1"/>
              <a:t>interest</a:t>
            </a:r>
            <a:r>
              <a:rPr lang="fr-CA"/>
              <a:t> -&gt; MMC club -&gt; Manage </a:t>
            </a:r>
            <a:r>
              <a:rPr lang="fr-CA" err="1"/>
              <a:t>closely</a:t>
            </a:r>
            <a:r>
              <a:rPr lang="fr-CA"/>
              <a:t> -&gt; Emails, zoom meetings and WhatsApp</a:t>
            </a:r>
            <a:br>
              <a:rPr lang="en-US">
                <a:cs typeface="+mn-lt"/>
              </a:rPr>
            </a:br>
            <a:r>
              <a:rPr lang="fr-CA"/>
              <a:t>High power </a:t>
            </a:r>
            <a:r>
              <a:rPr lang="fr-CA" err="1"/>
              <a:t>low</a:t>
            </a:r>
            <a:r>
              <a:rPr lang="fr-CA"/>
              <a:t> </a:t>
            </a:r>
            <a:r>
              <a:rPr lang="fr-CA" err="1"/>
              <a:t>interest</a:t>
            </a:r>
            <a:r>
              <a:rPr lang="fr-CA"/>
              <a:t> -&gt; LSU Coffee Shop, Starbucks, Tim Hortons -&gt; </a:t>
            </a:r>
            <a:r>
              <a:rPr lang="fr-CA" err="1"/>
              <a:t>Keep</a:t>
            </a:r>
            <a:r>
              <a:rPr lang="fr-CA"/>
              <a:t> </a:t>
            </a:r>
            <a:r>
              <a:rPr lang="fr-CA" err="1"/>
              <a:t>satisfied</a:t>
            </a:r>
            <a:r>
              <a:rPr lang="fr-CA"/>
              <a:t> -&gt;  face-to-face meeting, message and emails</a:t>
            </a:r>
          </a:p>
          <a:p>
            <a:r>
              <a:rPr lang="fr-CA"/>
              <a:t>Low power high </a:t>
            </a:r>
            <a:r>
              <a:rPr lang="fr-CA" err="1"/>
              <a:t>interest</a:t>
            </a:r>
            <a:r>
              <a:rPr lang="fr-CA"/>
              <a:t> -&gt; LSC club -&gt; </a:t>
            </a:r>
            <a:r>
              <a:rPr lang="fr-CA" err="1"/>
              <a:t>Keep</a:t>
            </a:r>
            <a:r>
              <a:rPr lang="fr-CA"/>
              <a:t> </a:t>
            </a:r>
            <a:r>
              <a:rPr lang="fr-CA" err="1"/>
              <a:t>informed</a:t>
            </a:r>
            <a:r>
              <a:rPr lang="fr-CA"/>
              <a:t> -&gt; Emails, zoom meetings and WhatsApp</a:t>
            </a:r>
            <a:br>
              <a:rPr lang="en-US">
                <a:cs typeface="+mn-lt"/>
              </a:rPr>
            </a:br>
            <a:r>
              <a:rPr lang="fr-CA"/>
              <a:t>Low power </a:t>
            </a:r>
            <a:r>
              <a:rPr lang="fr-CA" err="1"/>
              <a:t>low</a:t>
            </a:r>
            <a:r>
              <a:rPr lang="fr-CA"/>
              <a:t> </a:t>
            </a:r>
            <a:r>
              <a:rPr lang="fr-CA" err="1"/>
              <a:t>interest</a:t>
            </a:r>
            <a:r>
              <a:rPr lang="fr-CA"/>
              <a:t> -&gt; All </a:t>
            </a:r>
            <a:r>
              <a:rPr lang="fr-CA" err="1"/>
              <a:t>students</a:t>
            </a:r>
            <a:r>
              <a:rPr lang="fr-CA"/>
              <a:t> and staff in </a:t>
            </a:r>
            <a:r>
              <a:rPr lang="fr-CA" err="1"/>
              <a:t>Langara</a:t>
            </a:r>
            <a:r>
              <a:rPr lang="fr-CA"/>
              <a:t> </a:t>
            </a:r>
            <a:r>
              <a:rPr lang="fr-CA" err="1"/>
              <a:t>college</a:t>
            </a:r>
            <a:r>
              <a:rPr lang="fr-CA"/>
              <a:t> -&gt; </a:t>
            </a:r>
            <a:r>
              <a:rPr lang="fr-CA" err="1"/>
              <a:t>Provide</a:t>
            </a:r>
            <a:r>
              <a:rPr lang="fr-CA"/>
              <a:t> </a:t>
            </a:r>
            <a:r>
              <a:rPr lang="fr-CA" err="1"/>
              <a:t>general</a:t>
            </a:r>
            <a:r>
              <a:rPr lang="fr-CA"/>
              <a:t> information -&gt; D2L, social media, posters and </a:t>
            </a:r>
            <a:r>
              <a:rPr lang="fr-CA" err="1"/>
              <a:t>event</a:t>
            </a:r>
            <a:r>
              <a:rPr lang="fr-CA"/>
              <a:t> </a:t>
            </a:r>
            <a:r>
              <a:rPr lang="fr-CA" err="1"/>
              <a:t>day</a:t>
            </a:r>
            <a:r>
              <a:rPr lang="fr-CA"/>
              <a:t> </a:t>
            </a:r>
            <a:r>
              <a:rPr lang="fr-CA" err="1"/>
              <a:t>survey</a:t>
            </a:r>
          </a:p>
        </p:txBody>
      </p:sp>
      <p:sp>
        <p:nvSpPr>
          <p:cNvPr id="4" name="Slide Number Placeholder 3"/>
          <p:cNvSpPr>
            <a:spLocks noGrp="1"/>
          </p:cNvSpPr>
          <p:nvPr>
            <p:ph type="sldNum" sz="quarter" idx="5"/>
          </p:nvPr>
        </p:nvSpPr>
        <p:spPr/>
        <p:txBody>
          <a:bodyPr/>
          <a:lstStyle/>
          <a:p>
            <a:fld id="{DBA4F26C-E429-4662-886D-DB3D4F95D93B}" type="slidenum">
              <a:rPr lang="en-US"/>
              <a:t>9</a:t>
            </a:fld>
            <a:endParaRPr lang="en-US"/>
          </a:p>
        </p:txBody>
      </p:sp>
    </p:spTree>
    <p:extLst>
      <p:ext uri="{BB962C8B-B14F-4D97-AF65-F5344CB8AC3E}">
        <p14:creationId xmlns:p14="http://schemas.microsoft.com/office/powerpoint/2010/main" val="161586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Video link: https://www.instagram.com/p/Ca88gPeAxBR/</a:t>
            </a:r>
          </a:p>
          <a:p>
            <a:r>
              <a:rPr lang="en-US">
                <a:cs typeface="Calibri"/>
              </a:rPr>
              <a:t>Notice boards locate in Student Union Building</a:t>
            </a:r>
          </a:p>
          <a:p>
            <a:r>
              <a:rPr lang="en-US">
                <a:cs typeface="Calibri"/>
              </a:rPr>
              <a:t>Key Points :-</a:t>
            </a:r>
          </a:p>
          <a:p>
            <a:r>
              <a:rPr lang="en-US">
                <a:cs typeface="Calibri"/>
              </a:rPr>
              <a:t>1. We started our promotional campaign with the discussion with MMC and LSC. They suggested and guided us in on-campus and off-campus promotions.</a:t>
            </a:r>
          </a:p>
          <a:p>
            <a:r>
              <a:rPr lang="en-US">
                <a:cs typeface="Calibri"/>
              </a:rPr>
              <a:t>2. In On-campus campaigning we designed and pasted our posters in the LSU and Starbucks. For, Off-campus promotion MMC and LSC shared our posters in their Instagram and LinkedIn handles.</a:t>
            </a:r>
          </a:p>
          <a:p>
            <a:r>
              <a:rPr lang="en-US">
                <a:cs typeface="Calibri"/>
              </a:rPr>
              <a:t>3. Our Instructors helped us in sending notifications via D2L which boosted our marketing. Additionally, LSC helped us in shooting short video which was super fun and interesting.</a:t>
            </a:r>
          </a:p>
        </p:txBody>
      </p:sp>
      <p:sp>
        <p:nvSpPr>
          <p:cNvPr id="4" name="Slide Number Placeholder 3"/>
          <p:cNvSpPr>
            <a:spLocks noGrp="1"/>
          </p:cNvSpPr>
          <p:nvPr>
            <p:ph type="sldNum" sz="quarter" idx="5"/>
          </p:nvPr>
        </p:nvSpPr>
        <p:spPr/>
        <p:txBody>
          <a:bodyPr/>
          <a:lstStyle/>
          <a:p>
            <a:fld id="{DBA4F26C-E429-4662-886D-DB3D4F95D93B}" type="slidenum">
              <a:t>10</a:t>
            </a:fld>
            <a:endParaRPr lang="en-US"/>
          </a:p>
        </p:txBody>
      </p:sp>
    </p:spTree>
    <p:extLst>
      <p:ext uri="{BB962C8B-B14F-4D97-AF65-F5344CB8AC3E}">
        <p14:creationId xmlns:p14="http://schemas.microsoft.com/office/powerpoint/2010/main" val="3149904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3/31/2022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38195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3/31/2022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8437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3/31/2022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6581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3/31/2022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16703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3/31/2022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8993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3/31/2022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83682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3/31/2022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38778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3/31/2022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4431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3/31/2022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01664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3/31/2022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47791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3/31/2022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30211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3/31/2022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24749262"/>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22" r:id="rId6"/>
    <p:sldLayoutId id="2147483727" r:id="rId7"/>
    <p:sldLayoutId id="2147483723" r:id="rId8"/>
    <p:sldLayoutId id="2147483724" r:id="rId9"/>
    <p:sldLayoutId id="2147483725" r:id="rId10"/>
    <p:sldLayoutId id="21474837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diagramColors" Target="../diagrams/colors3.xml"/><Relationship Id="rId12"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11.png"/><Relationship Id="rId5" Type="http://schemas.openxmlformats.org/officeDocument/2006/relationships/diagramLayout" Target="../diagrams/layout3.xml"/><Relationship Id="rId10" Type="http://schemas.openxmlformats.org/officeDocument/2006/relationships/image" Target="../media/image10.png"/><Relationship Id="rId4" Type="http://schemas.openxmlformats.org/officeDocument/2006/relationships/diagramData" Target="../diagrams/data3.xml"/><Relationship Id="rId9" Type="http://schemas.openxmlformats.org/officeDocument/2006/relationships/image" Target="../media/image9.png"/><Relationship Id="rId1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1" name="Rectangle 11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252" name="Picture 240">
            <a:extLst>
              <a:ext uri="{FF2B5EF4-FFF2-40B4-BE49-F238E27FC236}">
                <a16:creationId xmlns:a16="http://schemas.microsoft.com/office/drawing/2014/main" id="{A5B411C2-D47C-C957-FCE2-48CDB49F3C0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17" r="6251" b="6251"/>
          <a:stretch/>
        </p:blipFill>
        <p:spPr>
          <a:xfrm>
            <a:off x="-86244" y="10"/>
            <a:ext cx="12207220" cy="6857990"/>
          </a:xfrm>
          <a:prstGeom prst="rect">
            <a:avLst/>
          </a:prstGeom>
        </p:spPr>
      </p:pic>
      <p:sp>
        <p:nvSpPr>
          <p:cNvPr id="253" name="Rectangle 118">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86295" y="1051545"/>
            <a:ext cx="10280768" cy="2629791"/>
          </a:xfrm>
        </p:spPr>
        <p:txBody>
          <a:bodyPr vert="horz" lIns="91440" tIns="45720" rIns="91440" bIns="45720" rtlCol="0" anchor="b">
            <a:noAutofit/>
          </a:bodyPr>
          <a:lstStyle/>
          <a:p>
            <a:endParaRPr lang="en-US" sz="4300"/>
          </a:p>
          <a:p>
            <a:r>
              <a:rPr lang="en-US" sz="5400" b="1">
                <a:ea typeface="+mj-lt"/>
                <a:cs typeface="+mj-lt"/>
              </a:rPr>
              <a:t>Save a Quarter </a:t>
            </a:r>
            <a:br>
              <a:rPr lang="en-US" sz="5400" b="1">
                <a:ea typeface="+mj-lt"/>
                <a:cs typeface="+mj-lt"/>
              </a:rPr>
            </a:br>
            <a:r>
              <a:rPr lang="en-US" sz="5400" b="1">
                <a:ea typeface="+mj-lt"/>
                <a:cs typeface="+mj-lt"/>
              </a:rPr>
              <a:t>(Bring Your Own Coffee Cup)</a:t>
            </a:r>
            <a:endParaRPr lang="en-US" sz="5400">
              <a:ea typeface="+mj-lt"/>
              <a:cs typeface="+mj-lt"/>
            </a:endParaRPr>
          </a:p>
          <a:p>
            <a:endParaRPr lang="en-US" sz="4300">
              <a:cs typeface="Calibri Light"/>
            </a:endParaRPr>
          </a:p>
        </p:txBody>
      </p:sp>
      <p:sp>
        <p:nvSpPr>
          <p:cNvPr id="3" name="Subtitle 2"/>
          <p:cNvSpPr>
            <a:spLocks noGrp="1"/>
          </p:cNvSpPr>
          <p:nvPr>
            <p:ph type="subTitle" idx="1"/>
          </p:nvPr>
        </p:nvSpPr>
        <p:spPr>
          <a:xfrm>
            <a:off x="5004491" y="3720500"/>
            <a:ext cx="3778904" cy="728645"/>
          </a:xfrm>
        </p:spPr>
        <p:txBody>
          <a:bodyPr vert="horz" lIns="91440" tIns="45720" rIns="91440" bIns="45720" rtlCol="0" anchor="t">
            <a:noAutofit/>
          </a:bodyPr>
          <a:lstStyle/>
          <a:p>
            <a:pPr>
              <a:lnSpc>
                <a:spcPct val="115000"/>
              </a:lnSpc>
            </a:pPr>
            <a:r>
              <a:rPr lang="en-US" sz="2800" b="1" u="sng">
                <a:solidFill>
                  <a:schemeClr val="tx1"/>
                </a:solidFill>
              </a:rPr>
              <a:t>Team 2</a:t>
            </a:r>
          </a:p>
          <a:p>
            <a:pPr>
              <a:lnSpc>
                <a:spcPct val="115000"/>
              </a:lnSpc>
            </a:pPr>
            <a:r>
              <a:rPr lang="en-US" sz="1800">
                <a:solidFill>
                  <a:schemeClr val="tx1"/>
                </a:solidFill>
                <a:ea typeface="+mn-lt"/>
                <a:cs typeface="+mn-lt"/>
              </a:rPr>
              <a:t>Billy Choy</a:t>
            </a:r>
          </a:p>
          <a:p>
            <a:pPr>
              <a:lnSpc>
                <a:spcPct val="115000"/>
              </a:lnSpc>
            </a:pPr>
            <a:r>
              <a:rPr lang="en-US" sz="1800">
                <a:solidFill>
                  <a:schemeClr val="tx1"/>
                </a:solidFill>
                <a:ea typeface="+mn-lt"/>
                <a:cs typeface="+mn-lt"/>
              </a:rPr>
              <a:t>Ashley Keung</a:t>
            </a:r>
          </a:p>
          <a:p>
            <a:pPr>
              <a:lnSpc>
                <a:spcPct val="115000"/>
              </a:lnSpc>
            </a:pPr>
            <a:r>
              <a:rPr lang="en-US" sz="1800">
                <a:solidFill>
                  <a:schemeClr val="tx1"/>
                </a:solidFill>
                <a:ea typeface="+mn-lt"/>
                <a:cs typeface="+mn-lt"/>
              </a:rPr>
              <a:t>Jonathan Chu</a:t>
            </a:r>
          </a:p>
          <a:p>
            <a:pPr>
              <a:lnSpc>
                <a:spcPct val="115000"/>
              </a:lnSpc>
            </a:pPr>
            <a:r>
              <a:rPr lang="en-US" sz="1800">
                <a:solidFill>
                  <a:schemeClr val="tx1"/>
                </a:solidFill>
                <a:ea typeface="+mn-lt"/>
                <a:cs typeface="+mn-lt"/>
              </a:rPr>
              <a:t>Karishma Karna</a:t>
            </a:r>
          </a:p>
          <a:p>
            <a:pPr>
              <a:lnSpc>
                <a:spcPct val="115000"/>
              </a:lnSpc>
            </a:pPr>
            <a:r>
              <a:rPr lang="en-US" sz="1800">
                <a:solidFill>
                  <a:schemeClr val="tx1"/>
                </a:solidFill>
                <a:ea typeface="+mn-lt"/>
                <a:cs typeface="+mn-lt"/>
              </a:rPr>
              <a:t>Surabhi Nagi</a:t>
            </a:r>
          </a:p>
          <a:p>
            <a:pPr>
              <a:lnSpc>
                <a:spcPct val="115000"/>
              </a:lnSpc>
            </a:pPr>
            <a:endParaRPr lang="en-US" sz="600">
              <a:solidFill>
                <a:schemeClr val="tx1"/>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73C423DB-7749-4DF8-8419-C7C2F0EF5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88AEB386-E5B1-42AC-85F6-7997D095B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59" name="Group 58">
            <a:extLst>
              <a:ext uri="{FF2B5EF4-FFF2-40B4-BE49-F238E27FC236}">
                <a16:creationId xmlns:a16="http://schemas.microsoft.com/office/drawing/2014/main" id="{4E336394-A5A6-474D-8996-16E44FB07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60" name="Freeform: Shape 59">
              <a:extLst>
                <a:ext uri="{FF2B5EF4-FFF2-40B4-BE49-F238E27FC236}">
                  <a16:creationId xmlns:a16="http://schemas.microsoft.com/office/drawing/2014/main" id="{3E067BBF-F482-4B63-8F21-4D701453FF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61" name="Freeform: Shape 60">
              <a:extLst>
                <a:ext uri="{FF2B5EF4-FFF2-40B4-BE49-F238E27FC236}">
                  <a16:creationId xmlns:a16="http://schemas.microsoft.com/office/drawing/2014/main" id="{6F6F907B-412C-49D5-BD00-1D65A4921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3" name="TextBox 2">
            <a:extLst>
              <a:ext uri="{FF2B5EF4-FFF2-40B4-BE49-F238E27FC236}">
                <a16:creationId xmlns:a16="http://schemas.microsoft.com/office/drawing/2014/main" id="{EFD668D4-A3FE-9800-27FF-FF33166EF94F}"/>
              </a:ext>
            </a:extLst>
          </p:cNvPr>
          <p:cNvSpPr txBox="1"/>
          <p:nvPr/>
        </p:nvSpPr>
        <p:spPr>
          <a:xfrm>
            <a:off x="208281" y="1408545"/>
            <a:ext cx="4315968" cy="30480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25000"/>
              </a:lnSpc>
              <a:spcAft>
                <a:spcPts val="600"/>
              </a:spcAft>
            </a:pPr>
            <a:endParaRPr lang="en-US">
              <a:solidFill>
                <a:srgbClr val="FFFFFF">
                  <a:alpha val="70000"/>
                </a:srgbClr>
              </a:solidFill>
              <a:ea typeface="+mn-lt"/>
              <a:cs typeface="+mn-lt"/>
            </a:endParaRPr>
          </a:p>
          <a:p>
            <a:pPr indent="-228600">
              <a:lnSpc>
                <a:spcPct val="125000"/>
              </a:lnSpc>
              <a:spcAft>
                <a:spcPts val="600"/>
              </a:spcAft>
              <a:buFont typeface="Arial" panose="020B0604020202020204" pitchFamily="34" charset="0"/>
              <a:buChar char="•"/>
            </a:pPr>
            <a:endParaRPr lang="en-US">
              <a:solidFill>
                <a:schemeClr val="tx1">
                  <a:alpha val="70000"/>
                </a:schemeClr>
              </a:solidFill>
            </a:endParaRPr>
          </a:p>
        </p:txBody>
      </p:sp>
      <p:sp>
        <p:nvSpPr>
          <p:cNvPr id="2" name="Title 1">
            <a:extLst>
              <a:ext uri="{FF2B5EF4-FFF2-40B4-BE49-F238E27FC236}">
                <a16:creationId xmlns:a16="http://schemas.microsoft.com/office/drawing/2014/main" id="{D5F335A6-08AF-62EB-FB3B-FEE55969DE55}"/>
              </a:ext>
            </a:extLst>
          </p:cNvPr>
          <p:cNvSpPr>
            <a:spLocks noGrp="1"/>
          </p:cNvSpPr>
          <p:nvPr>
            <p:ph type="title"/>
          </p:nvPr>
        </p:nvSpPr>
        <p:spPr>
          <a:xfrm>
            <a:off x="342852" y="485484"/>
            <a:ext cx="3645408" cy="648742"/>
          </a:xfrm>
        </p:spPr>
        <p:txBody>
          <a:bodyPr vert="horz" lIns="91440" tIns="45720" rIns="91440" bIns="45720" rtlCol="0" anchor="t">
            <a:normAutofit/>
          </a:bodyPr>
          <a:lstStyle/>
          <a:p>
            <a:r>
              <a:rPr lang="en-US" sz="3200"/>
              <a:t>Events Promotions</a:t>
            </a:r>
          </a:p>
        </p:txBody>
      </p:sp>
      <p:pic>
        <p:nvPicPr>
          <p:cNvPr id="8" name="Picture 8" descr="A picture containing text&#10;&#10;Description automatically generated">
            <a:extLst>
              <a:ext uri="{FF2B5EF4-FFF2-40B4-BE49-F238E27FC236}">
                <a16:creationId xmlns:a16="http://schemas.microsoft.com/office/drawing/2014/main" id="{4FF9E9B6-8913-8B90-B1BD-FCFAA9AFB6B8}"/>
              </a:ext>
            </a:extLst>
          </p:cNvPr>
          <p:cNvPicPr>
            <a:picLocks noChangeAspect="1"/>
          </p:cNvPicPr>
          <p:nvPr/>
        </p:nvPicPr>
        <p:blipFill rotWithShape="1">
          <a:blip r:embed="rId3"/>
          <a:srcRect l="1767" t="-202" b="31383"/>
          <a:stretch/>
        </p:blipFill>
        <p:spPr>
          <a:xfrm>
            <a:off x="555528" y="2702760"/>
            <a:ext cx="2967010" cy="1474793"/>
          </a:xfrm>
          <a:prstGeom prst="rect">
            <a:avLst/>
          </a:prstGeom>
        </p:spPr>
      </p:pic>
      <p:pic>
        <p:nvPicPr>
          <p:cNvPr id="7" name="Picture 7" descr="A picture containing map&#10;&#10;Description automatically generated">
            <a:extLst>
              <a:ext uri="{FF2B5EF4-FFF2-40B4-BE49-F238E27FC236}">
                <a16:creationId xmlns:a16="http://schemas.microsoft.com/office/drawing/2014/main" id="{CB0CF171-26B0-2B85-31DF-508E41705A00}"/>
              </a:ext>
            </a:extLst>
          </p:cNvPr>
          <p:cNvPicPr>
            <a:picLocks noChangeAspect="1"/>
          </p:cNvPicPr>
          <p:nvPr/>
        </p:nvPicPr>
        <p:blipFill rotWithShape="1">
          <a:blip r:embed="rId4"/>
          <a:srcRect t="27292" r="2" b="15310"/>
          <a:stretch/>
        </p:blipFill>
        <p:spPr>
          <a:xfrm>
            <a:off x="553558" y="4330841"/>
            <a:ext cx="2965535" cy="1784936"/>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F2C8581C-C60D-C353-A81E-6848F324439A}"/>
              </a:ext>
            </a:extLst>
          </p:cNvPr>
          <p:cNvPicPr>
            <a:picLocks noChangeAspect="1"/>
          </p:cNvPicPr>
          <p:nvPr/>
        </p:nvPicPr>
        <p:blipFill>
          <a:blip r:embed="rId5"/>
          <a:stretch>
            <a:fillRect/>
          </a:stretch>
        </p:blipFill>
        <p:spPr>
          <a:xfrm>
            <a:off x="3685668" y="2702760"/>
            <a:ext cx="1928588" cy="3419118"/>
          </a:xfrm>
          <a:prstGeom prst="rect">
            <a:avLst/>
          </a:prstGeom>
        </p:spPr>
      </p:pic>
      <p:pic>
        <p:nvPicPr>
          <p:cNvPr id="5" name="Picture 9" descr="A picture containing text, person, sitting, screenshot&#10;&#10;Description automatically generated">
            <a:extLst>
              <a:ext uri="{FF2B5EF4-FFF2-40B4-BE49-F238E27FC236}">
                <a16:creationId xmlns:a16="http://schemas.microsoft.com/office/drawing/2014/main" id="{10FE347F-8AD8-8AF3-BDBE-92315A3F10D7}"/>
              </a:ext>
            </a:extLst>
          </p:cNvPr>
          <p:cNvPicPr>
            <a:picLocks noChangeAspect="1"/>
          </p:cNvPicPr>
          <p:nvPr/>
        </p:nvPicPr>
        <p:blipFill>
          <a:blip r:embed="rId6"/>
          <a:stretch>
            <a:fillRect/>
          </a:stretch>
        </p:blipFill>
        <p:spPr>
          <a:xfrm>
            <a:off x="8530367" y="4331805"/>
            <a:ext cx="3173406" cy="1787960"/>
          </a:xfrm>
          <a:prstGeom prst="rect">
            <a:avLst/>
          </a:prstGeom>
        </p:spPr>
      </p:pic>
      <p:pic>
        <p:nvPicPr>
          <p:cNvPr id="12" name="Picture 12">
            <a:extLst>
              <a:ext uri="{FF2B5EF4-FFF2-40B4-BE49-F238E27FC236}">
                <a16:creationId xmlns:a16="http://schemas.microsoft.com/office/drawing/2014/main" id="{D33441DB-9068-AA26-606E-FF95C079466F}"/>
              </a:ext>
            </a:extLst>
          </p:cNvPr>
          <p:cNvPicPr>
            <a:picLocks noChangeAspect="1"/>
          </p:cNvPicPr>
          <p:nvPr/>
        </p:nvPicPr>
        <p:blipFill>
          <a:blip r:embed="rId7"/>
          <a:stretch>
            <a:fillRect/>
          </a:stretch>
        </p:blipFill>
        <p:spPr>
          <a:xfrm>
            <a:off x="6535186" y="2623320"/>
            <a:ext cx="1821342" cy="3500966"/>
          </a:xfrm>
          <a:prstGeom prst="rect">
            <a:avLst/>
          </a:prstGeom>
        </p:spPr>
      </p:pic>
      <p:pic>
        <p:nvPicPr>
          <p:cNvPr id="11" name="Picture 11" descr="Graphical user interface, text, application&#10;&#10;Description automatically generated">
            <a:extLst>
              <a:ext uri="{FF2B5EF4-FFF2-40B4-BE49-F238E27FC236}">
                <a16:creationId xmlns:a16="http://schemas.microsoft.com/office/drawing/2014/main" id="{D6816799-88F8-DE55-073F-8DAACC56E484}"/>
              </a:ext>
            </a:extLst>
          </p:cNvPr>
          <p:cNvPicPr>
            <a:picLocks noChangeAspect="1"/>
          </p:cNvPicPr>
          <p:nvPr/>
        </p:nvPicPr>
        <p:blipFill>
          <a:blip r:embed="rId8"/>
          <a:stretch>
            <a:fillRect/>
          </a:stretch>
        </p:blipFill>
        <p:spPr>
          <a:xfrm>
            <a:off x="8530552" y="2590099"/>
            <a:ext cx="3177710" cy="1598548"/>
          </a:xfrm>
          <a:prstGeom prst="rect">
            <a:avLst/>
          </a:prstGeom>
        </p:spPr>
      </p:pic>
      <p:sp>
        <p:nvSpPr>
          <p:cNvPr id="13" name="TextBox 12">
            <a:extLst>
              <a:ext uri="{FF2B5EF4-FFF2-40B4-BE49-F238E27FC236}">
                <a16:creationId xmlns:a16="http://schemas.microsoft.com/office/drawing/2014/main" id="{A7C78E63-78B9-E9BC-F19E-58A4CD392E89}"/>
              </a:ext>
            </a:extLst>
          </p:cNvPr>
          <p:cNvSpPr txBox="1"/>
          <p:nvPr/>
        </p:nvSpPr>
        <p:spPr>
          <a:xfrm>
            <a:off x="320401" y="47736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82" name="Picture 582" descr="Logo&#10;&#10;Description automatically generated">
            <a:extLst>
              <a:ext uri="{FF2B5EF4-FFF2-40B4-BE49-F238E27FC236}">
                <a16:creationId xmlns:a16="http://schemas.microsoft.com/office/drawing/2014/main" id="{F4719F01-94C9-A5C3-8E86-E569B0018ED0}"/>
              </a:ext>
            </a:extLst>
          </p:cNvPr>
          <p:cNvPicPr>
            <a:picLocks noChangeAspect="1"/>
          </p:cNvPicPr>
          <p:nvPr/>
        </p:nvPicPr>
        <p:blipFill>
          <a:blip r:embed="rId9"/>
          <a:stretch>
            <a:fillRect/>
          </a:stretch>
        </p:blipFill>
        <p:spPr>
          <a:xfrm>
            <a:off x="4237567" y="1016975"/>
            <a:ext cx="3462866" cy="1384466"/>
          </a:xfrm>
          <a:prstGeom prst="rect">
            <a:avLst/>
          </a:prstGeom>
        </p:spPr>
      </p:pic>
      <p:sp>
        <p:nvSpPr>
          <p:cNvPr id="583" name="TextBox 582">
            <a:extLst>
              <a:ext uri="{FF2B5EF4-FFF2-40B4-BE49-F238E27FC236}">
                <a16:creationId xmlns:a16="http://schemas.microsoft.com/office/drawing/2014/main" id="{855FE4A2-6085-C39A-9372-70CE1C6C6A1E}"/>
              </a:ext>
            </a:extLst>
          </p:cNvPr>
          <p:cNvSpPr txBox="1"/>
          <p:nvPr/>
        </p:nvSpPr>
        <p:spPr>
          <a:xfrm>
            <a:off x="422275" y="6179608"/>
            <a:ext cx="51773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Posters on 3 Notice boards and coffee shops</a:t>
            </a:r>
          </a:p>
        </p:txBody>
      </p:sp>
      <p:sp>
        <p:nvSpPr>
          <p:cNvPr id="591" name="TextBox 590">
            <a:extLst>
              <a:ext uri="{FF2B5EF4-FFF2-40B4-BE49-F238E27FC236}">
                <a16:creationId xmlns:a16="http://schemas.microsoft.com/office/drawing/2014/main" id="{73070654-12AA-4036-464F-FBF12F1CCFB2}"/>
              </a:ext>
            </a:extLst>
          </p:cNvPr>
          <p:cNvSpPr txBox="1"/>
          <p:nvPr/>
        </p:nvSpPr>
        <p:spPr>
          <a:xfrm>
            <a:off x="6571191" y="6179607"/>
            <a:ext cx="51773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Posts on Instagram &amp; LinkedIn + a 40s video</a:t>
            </a:r>
          </a:p>
        </p:txBody>
      </p:sp>
    </p:spTree>
    <p:extLst>
      <p:ext uri="{BB962C8B-B14F-4D97-AF65-F5344CB8AC3E}">
        <p14:creationId xmlns:p14="http://schemas.microsoft.com/office/powerpoint/2010/main" val="163115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51" name="Freeform: Shape 5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53" name="Freeform: Shape 5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55" name="Rectangle 5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5F5543FC-E636-867D-4D8D-AA523826F18D}"/>
              </a:ext>
            </a:extLst>
          </p:cNvPr>
          <p:cNvSpPr>
            <a:spLocks noGrp="1"/>
          </p:cNvSpPr>
          <p:nvPr>
            <p:ph type="title"/>
          </p:nvPr>
        </p:nvSpPr>
        <p:spPr>
          <a:xfrm>
            <a:off x="761999" y="762000"/>
            <a:ext cx="3048001" cy="2444496"/>
          </a:xfrm>
        </p:spPr>
        <p:txBody>
          <a:bodyPr vert="horz" lIns="91440" tIns="45720" rIns="91440" bIns="45720" rtlCol="0" anchor="b">
            <a:normAutofit/>
          </a:bodyPr>
          <a:lstStyle/>
          <a:p>
            <a:r>
              <a:rPr lang="en-US" kern="1200">
                <a:solidFill>
                  <a:schemeClr val="tx1"/>
                </a:solidFill>
                <a:latin typeface="+mj-lt"/>
                <a:ea typeface="+mj-ea"/>
                <a:cs typeface="+mj-cs"/>
              </a:rPr>
              <a:t>Event Day </a:t>
            </a:r>
          </a:p>
        </p:txBody>
      </p:sp>
      <p:sp>
        <p:nvSpPr>
          <p:cNvPr id="57" name="Freeform: Shape 56">
            <a:extLst>
              <a:ext uri="{FF2B5EF4-FFF2-40B4-BE49-F238E27FC236}">
                <a16:creationId xmlns:a16="http://schemas.microsoft.com/office/drawing/2014/main" id="{A0B0D064-49EC-422C-B83B-1EF015462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59" name="Group 58">
            <a:extLst>
              <a:ext uri="{FF2B5EF4-FFF2-40B4-BE49-F238E27FC236}">
                <a16:creationId xmlns:a16="http://schemas.microsoft.com/office/drawing/2014/main" id="{97BD10BA-973B-4A2D-B0D3-232F303EE6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60" name="Freeform: Shape 59">
              <a:extLst>
                <a:ext uri="{FF2B5EF4-FFF2-40B4-BE49-F238E27FC236}">
                  <a16:creationId xmlns:a16="http://schemas.microsoft.com/office/drawing/2014/main" id="{687A88DB-DE70-4706-9273-203D5AD3C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61" name="Freeform: Shape 60">
              <a:extLst>
                <a:ext uri="{FF2B5EF4-FFF2-40B4-BE49-F238E27FC236}">
                  <a16:creationId xmlns:a16="http://schemas.microsoft.com/office/drawing/2014/main" id="{EA99C8FD-E836-4A5D-A41C-145B88F0E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6" name="Picture 6" descr="A picture containing text, indoor, several&#10;&#10;Description automatically generated">
            <a:extLst>
              <a:ext uri="{FF2B5EF4-FFF2-40B4-BE49-F238E27FC236}">
                <a16:creationId xmlns:a16="http://schemas.microsoft.com/office/drawing/2014/main" id="{775161C2-2FB0-E1D7-22EB-3ECED2FD2E70}"/>
              </a:ext>
            </a:extLst>
          </p:cNvPr>
          <p:cNvPicPr>
            <a:picLocks noChangeAspect="1"/>
          </p:cNvPicPr>
          <p:nvPr/>
        </p:nvPicPr>
        <p:blipFill rotWithShape="1">
          <a:blip r:embed="rId3"/>
          <a:srcRect l="-617" t="74" r="40691" b="81"/>
          <a:stretch/>
        </p:blipFill>
        <p:spPr>
          <a:xfrm>
            <a:off x="5164665" y="1255162"/>
            <a:ext cx="4666643" cy="4847138"/>
          </a:xfrm>
          <a:prstGeom prst="rect">
            <a:avLst/>
          </a:prstGeom>
        </p:spPr>
      </p:pic>
      <p:pic>
        <p:nvPicPr>
          <p:cNvPr id="4" name="Picture 5">
            <a:extLst>
              <a:ext uri="{FF2B5EF4-FFF2-40B4-BE49-F238E27FC236}">
                <a16:creationId xmlns:a16="http://schemas.microsoft.com/office/drawing/2014/main" id="{3B998F41-01BF-F6CE-64EB-32608F5167C5}"/>
              </a:ext>
            </a:extLst>
          </p:cNvPr>
          <p:cNvPicPr>
            <a:picLocks noChangeAspect="1"/>
          </p:cNvPicPr>
          <p:nvPr/>
        </p:nvPicPr>
        <p:blipFill rotWithShape="1">
          <a:blip r:embed="rId4"/>
          <a:srcRect t="247" r="-4" b="-4"/>
          <a:stretch/>
        </p:blipFill>
        <p:spPr>
          <a:xfrm>
            <a:off x="3960284" y="499764"/>
            <a:ext cx="3268134" cy="2489084"/>
          </a:xfrm>
          <a:prstGeom prst="rect">
            <a:avLst/>
          </a:prstGeom>
        </p:spPr>
      </p:pic>
      <p:pic>
        <p:nvPicPr>
          <p:cNvPr id="3" name="Picture 6">
            <a:extLst>
              <a:ext uri="{FF2B5EF4-FFF2-40B4-BE49-F238E27FC236}">
                <a16:creationId xmlns:a16="http://schemas.microsoft.com/office/drawing/2014/main" id="{F781D073-CF05-41B9-B835-6C1B206A5535}"/>
              </a:ext>
            </a:extLst>
          </p:cNvPr>
          <p:cNvPicPr>
            <a:picLocks noChangeAspect="1"/>
          </p:cNvPicPr>
          <p:nvPr/>
        </p:nvPicPr>
        <p:blipFill rotWithShape="1">
          <a:blip r:embed="rId5"/>
          <a:srcRect l="23150" r="11430" b="2"/>
          <a:stretch/>
        </p:blipFill>
        <p:spPr>
          <a:xfrm>
            <a:off x="8542867" y="4157249"/>
            <a:ext cx="3268134" cy="2510251"/>
          </a:xfrm>
          <a:prstGeom prst="rect">
            <a:avLst/>
          </a:prstGeom>
        </p:spPr>
      </p:pic>
    </p:spTree>
    <p:extLst>
      <p:ext uri="{BB962C8B-B14F-4D97-AF65-F5344CB8AC3E}">
        <p14:creationId xmlns:p14="http://schemas.microsoft.com/office/powerpoint/2010/main" val="20807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16BA-007D-633B-0F88-0D1B7A7273C4}"/>
              </a:ext>
            </a:extLst>
          </p:cNvPr>
          <p:cNvSpPr>
            <a:spLocks noGrp="1"/>
          </p:cNvSpPr>
          <p:nvPr>
            <p:ph type="title"/>
          </p:nvPr>
        </p:nvSpPr>
        <p:spPr>
          <a:xfrm>
            <a:off x="297656" y="238125"/>
            <a:ext cx="5160169" cy="567595"/>
          </a:xfrm>
        </p:spPr>
        <p:txBody>
          <a:bodyPr>
            <a:noAutofit/>
          </a:bodyPr>
          <a:lstStyle/>
          <a:p>
            <a:r>
              <a:rPr lang="en-US" sz="3200"/>
              <a:t>Project Measure</a:t>
            </a:r>
          </a:p>
        </p:txBody>
      </p:sp>
      <p:pic>
        <p:nvPicPr>
          <p:cNvPr id="4" name="Picture 4" descr="A picture containing graphical user interface&#10;&#10;Description automatically generated">
            <a:extLst>
              <a:ext uri="{FF2B5EF4-FFF2-40B4-BE49-F238E27FC236}">
                <a16:creationId xmlns:a16="http://schemas.microsoft.com/office/drawing/2014/main" id="{9CDDAC74-52CA-4406-9A8D-EF4BBD998ACA}"/>
              </a:ext>
            </a:extLst>
          </p:cNvPr>
          <p:cNvPicPr>
            <a:picLocks noGrp="1" noChangeAspect="1"/>
          </p:cNvPicPr>
          <p:nvPr>
            <p:ph idx="1"/>
          </p:nvPr>
        </p:nvPicPr>
        <p:blipFill>
          <a:blip r:embed="rId3"/>
          <a:stretch>
            <a:fillRect/>
          </a:stretch>
        </p:blipFill>
        <p:spPr>
          <a:xfrm>
            <a:off x="389299" y="806069"/>
            <a:ext cx="5263733" cy="2961182"/>
          </a:xfrm>
        </p:spPr>
      </p:pic>
      <p:sp>
        <p:nvSpPr>
          <p:cNvPr id="5" name="TextBox 4">
            <a:extLst>
              <a:ext uri="{FF2B5EF4-FFF2-40B4-BE49-F238E27FC236}">
                <a16:creationId xmlns:a16="http://schemas.microsoft.com/office/drawing/2014/main" id="{DF9CEE4F-A84C-0F21-B91E-152A0194517F}"/>
              </a:ext>
            </a:extLst>
          </p:cNvPr>
          <p:cNvSpPr txBox="1"/>
          <p:nvPr/>
        </p:nvSpPr>
        <p:spPr>
          <a:xfrm>
            <a:off x="386993" y="4004713"/>
            <a:ext cx="5695102"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u="sng">
                <a:ea typeface="+mn-lt"/>
                <a:cs typeface="+mn-lt"/>
              </a:rPr>
              <a:t>141 surveys taken in total:</a:t>
            </a:r>
          </a:p>
          <a:p>
            <a:r>
              <a:rPr lang="en-US" sz="2000">
                <a:ea typeface="+mn-lt"/>
                <a:cs typeface="+mn-lt"/>
              </a:rPr>
              <a:t>For 1-2 cups of coffee daily  </a:t>
            </a:r>
            <a:endParaRPr lang="en-US" sz="2000"/>
          </a:p>
          <a:p>
            <a:r>
              <a:rPr lang="en-US" sz="2000"/>
              <a:t>62% use disposable  cup</a:t>
            </a:r>
          </a:p>
          <a:p>
            <a:r>
              <a:rPr lang="en-US" sz="2000"/>
              <a:t>38% bring their own cup</a:t>
            </a:r>
            <a:endParaRPr lang="en-US"/>
          </a:p>
          <a:p>
            <a:endParaRPr lang="en-US" sz="2000"/>
          </a:p>
          <a:p>
            <a:r>
              <a:rPr lang="en-US" sz="2000"/>
              <a:t>For more than two cups of coffee a day </a:t>
            </a:r>
          </a:p>
          <a:p>
            <a:r>
              <a:rPr lang="en-US" sz="2000"/>
              <a:t>70% - disposable cups</a:t>
            </a:r>
          </a:p>
          <a:p>
            <a:r>
              <a:rPr lang="en-US" sz="2000"/>
              <a:t>30% - own coffee cups</a:t>
            </a:r>
          </a:p>
        </p:txBody>
      </p:sp>
      <p:pic>
        <p:nvPicPr>
          <p:cNvPr id="6" name="Picture 6" descr="Graphical user interface, chart, application, pie chart&#10;&#10;Description automatically generated">
            <a:extLst>
              <a:ext uri="{FF2B5EF4-FFF2-40B4-BE49-F238E27FC236}">
                <a16:creationId xmlns:a16="http://schemas.microsoft.com/office/drawing/2014/main" id="{18419F0B-7738-2CC4-90B9-FCC7DC8ED98C}"/>
              </a:ext>
            </a:extLst>
          </p:cNvPr>
          <p:cNvPicPr>
            <a:picLocks noChangeAspect="1"/>
          </p:cNvPicPr>
          <p:nvPr/>
        </p:nvPicPr>
        <p:blipFill>
          <a:blip r:embed="rId4"/>
          <a:stretch>
            <a:fillRect/>
          </a:stretch>
        </p:blipFill>
        <p:spPr>
          <a:xfrm>
            <a:off x="6438901" y="813311"/>
            <a:ext cx="5130366" cy="2946215"/>
          </a:xfrm>
          <a:prstGeom prst="rect">
            <a:avLst/>
          </a:prstGeom>
        </p:spPr>
      </p:pic>
      <p:sp>
        <p:nvSpPr>
          <p:cNvPr id="7" name="TextBox 6">
            <a:extLst>
              <a:ext uri="{FF2B5EF4-FFF2-40B4-BE49-F238E27FC236}">
                <a16:creationId xmlns:a16="http://schemas.microsoft.com/office/drawing/2014/main" id="{1ECB4F46-755F-7379-E813-B54D3C941938}"/>
              </a:ext>
            </a:extLst>
          </p:cNvPr>
          <p:cNvSpPr txBox="1"/>
          <p:nvPr/>
        </p:nvSpPr>
        <p:spPr>
          <a:xfrm>
            <a:off x="6338199" y="4007349"/>
            <a:ext cx="531566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54% unaware of 0.25 cents discount</a:t>
            </a:r>
          </a:p>
          <a:p>
            <a:pPr marL="285750" indent="-285750">
              <a:buFont typeface="Arial"/>
              <a:buChar char="•"/>
            </a:pPr>
            <a:endParaRPr lang="en-US" sz="2400"/>
          </a:p>
          <a:p>
            <a:pPr marL="285750" indent="-285750">
              <a:buFont typeface="Arial"/>
              <a:buChar char="•"/>
            </a:pPr>
            <a:r>
              <a:rPr lang="en-US" sz="2400"/>
              <a:t>69% intend to bring their own cup after awareness campaign</a:t>
            </a:r>
          </a:p>
        </p:txBody>
      </p:sp>
    </p:spTree>
    <p:extLst>
      <p:ext uri="{BB962C8B-B14F-4D97-AF65-F5344CB8AC3E}">
        <p14:creationId xmlns:p14="http://schemas.microsoft.com/office/powerpoint/2010/main" val="272287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16BA-007D-633B-0F88-0D1B7A7273C4}"/>
              </a:ext>
            </a:extLst>
          </p:cNvPr>
          <p:cNvSpPr>
            <a:spLocks noGrp="1"/>
          </p:cNvSpPr>
          <p:nvPr>
            <p:ph type="title"/>
          </p:nvPr>
        </p:nvSpPr>
        <p:spPr>
          <a:xfrm>
            <a:off x="334527" y="336448"/>
            <a:ext cx="5160169" cy="567595"/>
          </a:xfrm>
        </p:spPr>
        <p:txBody>
          <a:bodyPr>
            <a:noAutofit/>
          </a:bodyPr>
          <a:lstStyle/>
          <a:p>
            <a:r>
              <a:rPr lang="en-US" sz="3200"/>
              <a:t>Project Measure</a:t>
            </a:r>
          </a:p>
        </p:txBody>
      </p:sp>
      <p:sp>
        <p:nvSpPr>
          <p:cNvPr id="5" name="TextBox 4">
            <a:extLst>
              <a:ext uri="{FF2B5EF4-FFF2-40B4-BE49-F238E27FC236}">
                <a16:creationId xmlns:a16="http://schemas.microsoft.com/office/drawing/2014/main" id="{DF9CEE4F-A84C-0F21-B91E-152A0194517F}"/>
              </a:ext>
            </a:extLst>
          </p:cNvPr>
          <p:cNvSpPr txBox="1"/>
          <p:nvPr/>
        </p:nvSpPr>
        <p:spPr>
          <a:xfrm>
            <a:off x="6129528" y="918686"/>
            <a:ext cx="428653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141 surveys taken in total:</a:t>
            </a:r>
          </a:p>
          <a:p>
            <a:endParaRPr lang="en-US">
              <a:ea typeface="+mn-lt"/>
              <a:cs typeface="+mn-lt"/>
            </a:endParaRPr>
          </a:p>
          <a:p>
            <a:r>
              <a:rPr lang="en-US"/>
              <a:t>Friend channel – 34%</a:t>
            </a:r>
          </a:p>
          <a:p>
            <a:r>
              <a:rPr lang="en-US"/>
              <a:t>Event Day Promotion – 34%</a:t>
            </a:r>
          </a:p>
          <a:p>
            <a:r>
              <a:rPr lang="en-US"/>
              <a:t>Poster – 16%</a:t>
            </a:r>
          </a:p>
          <a:p>
            <a:r>
              <a:rPr lang="en-US"/>
              <a:t>D2L Announcement – 9%</a:t>
            </a:r>
          </a:p>
          <a:p>
            <a:r>
              <a:rPr lang="en-US">
                <a:ea typeface="+mn-lt"/>
                <a:cs typeface="+mn-lt"/>
              </a:rPr>
              <a:t>Social Media – 7%</a:t>
            </a:r>
            <a:endParaRPr lang="en-US"/>
          </a:p>
        </p:txBody>
      </p:sp>
      <p:sp>
        <p:nvSpPr>
          <p:cNvPr id="7" name="TextBox 6">
            <a:extLst>
              <a:ext uri="{FF2B5EF4-FFF2-40B4-BE49-F238E27FC236}">
                <a16:creationId xmlns:a16="http://schemas.microsoft.com/office/drawing/2014/main" id="{1ECB4F46-755F-7379-E813-B54D3C941938}"/>
              </a:ext>
            </a:extLst>
          </p:cNvPr>
          <p:cNvSpPr txBox="1"/>
          <p:nvPr/>
        </p:nvSpPr>
        <p:spPr>
          <a:xfrm>
            <a:off x="429768" y="4130611"/>
            <a:ext cx="570003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Figures show a 25% increase for the customer who purchased a drink with their cup on after the event date at LSU café from10 am to12 noon.</a:t>
            </a:r>
          </a:p>
          <a:p>
            <a:endParaRPr lang="en-US"/>
          </a:p>
          <a:p>
            <a:r>
              <a:rPr lang="en-US"/>
              <a:t>We classified the increment as my project of success.</a:t>
            </a:r>
          </a:p>
        </p:txBody>
      </p:sp>
      <p:pic>
        <p:nvPicPr>
          <p:cNvPr id="3" name="Picture 7" descr="Chart, pie chart&#10;&#10;Description automatically generated">
            <a:extLst>
              <a:ext uri="{FF2B5EF4-FFF2-40B4-BE49-F238E27FC236}">
                <a16:creationId xmlns:a16="http://schemas.microsoft.com/office/drawing/2014/main" id="{89715A58-A3EB-215C-EEF2-14E8B06E9EEB}"/>
              </a:ext>
            </a:extLst>
          </p:cNvPr>
          <p:cNvPicPr>
            <a:picLocks noChangeAspect="1"/>
          </p:cNvPicPr>
          <p:nvPr/>
        </p:nvPicPr>
        <p:blipFill rotWithShape="1">
          <a:blip r:embed="rId3"/>
          <a:srcRect l="139" t="-72" r="-139" b="8333"/>
          <a:stretch/>
        </p:blipFill>
        <p:spPr>
          <a:xfrm>
            <a:off x="435864" y="916589"/>
            <a:ext cx="4572005" cy="2721087"/>
          </a:xfrm>
          <a:prstGeom prst="rect">
            <a:avLst/>
          </a:prstGeom>
        </p:spPr>
      </p:pic>
      <p:pic>
        <p:nvPicPr>
          <p:cNvPr id="10" name="Picture 10">
            <a:extLst>
              <a:ext uri="{FF2B5EF4-FFF2-40B4-BE49-F238E27FC236}">
                <a16:creationId xmlns:a16="http://schemas.microsoft.com/office/drawing/2014/main" id="{488CC813-1D90-4795-EB55-D411D7A6EA7E}"/>
              </a:ext>
            </a:extLst>
          </p:cNvPr>
          <p:cNvPicPr>
            <a:picLocks noChangeAspect="1"/>
          </p:cNvPicPr>
          <p:nvPr/>
        </p:nvPicPr>
        <p:blipFill>
          <a:blip r:embed="rId4"/>
          <a:stretch>
            <a:fillRect/>
          </a:stretch>
        </p:blipFill>
        <p:spPr>
          <a:xfrm>
            <a:off x="6382512" y="4133002"/>
            <a:ext cx="2779776" cy="1639996"/>
          </a:xfrm>
          <a:prstGeom prst="rect">
            <a:avLst/>
          </a:prstGeom>
        </p:spPr>
      </p:pic>
      <p:pic>
        <p:nvPicPr>
          <p:cNvPr id="11" name="Picture 11" descr="Table&#10;&#10;Description automatically generated">
            <a:extLst>
              <a:ext uri="{FF2B5EF4-FFF2-40B4-BE49-F238E27FC236}">
                <a16:creationId xmlns:a16="http://schemas.microsoft.com/office/drawing/2014/main" id="{E1CF6821-9C10-0B25-466F-1B41A8B1A535}"/>
              </a:ext>
            </a:extLst>
          </p:cNvPr>
          <p:cNvPicPr>
            <a:picLocks noChangeAspect="1"/>
          </p:cNvPicPr>
          <p:nvPr/>
        </p:nvPicPr>
        <p:blipFill>
          <a:blip r:embed="rId5"/>
          <a:stretch>
            <a:fillRect/>
          </a:stretch>
        </p:blipFill>
        <p:spPr>
          <a:xfrm>
            <a:off x="9290304" y="4131013"/>
            <a:ext cx="2743200" cy="1643974"/>
          </a:xfrm>
          <a:prstGeom prst="rect">
            <a:avLst/>
          </a:prstGeom>
        </p:spPr>
      </p:pic>
      <p:sp>
        <p:nvSpPr>
          <p:cNvPr id="4" name="TextBox 3">
            <a:extLst>
              <a:ext uri="{FF2B5EF4-FFF2-40B4-BE49-F238E27FC236}">
                <a16:creationId xmlns:a16="http://schemas.microsoft.com/office/drawing/2014/main" id="{B5681FC3-8FA2-7FDF-D6B2-E7A38A06248B}"/>
              </a:ext>
            </a:extLst>
          </p:cNvPr>
          <p:cNvSpPr txBox="1"/>
          <p:nvPr/>
        </p:nvSpPr>
        <p:spPr>
          <a:xfrm>
            <a:off x="6306397" y="3639481"/>
            <a:ext cx="27643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Before event</a:t>
            </a:r>
          </a:p>
        </p:txBody>
      </p:sp>
      <p:sp>
        <p:nvSpPr>
          <p:cNvPr id="9" name="TextBox 8">
            <a:extLst>
              <a:ext uri="{FF2B5EF4-FFF2-40B4-BE49-F238E27FC236}">
                <a16:creationId xmlns:a16="http://schemas.microsoft.com/office/drawing/2014/main" id="{292A2FE1-5207-3C8F-F006-9B86BF517881}"/>
              </a:ext>
            </a:extLst>
          </p:cNvPr>
          <p:cNvSpPr txBox="1"/>
          <p:nvPr/>
        </p:nvSpPr>
        <p:spPr>
          <a:xfrm>
            <a:off x="9206103" y="36402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After event</a:t>
            </a:r>
          </a:p>
        </p:txBody>
      </p:sp>
    </p:spTree>
    <p:extLst>
      <p:ext uri="{BB962C8B-B14F-4D97-AF65-F5344CB8AC3E}">
        <p14:creationId xmlns:p14="http://schemas.microsoft.com/office/powerpoint/2010/main" val="1923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16BA-007D-633B-0F88-0D1B7A7273C4}"/>
              </a:ext>
            </a:extLst>
          </p:cNvPr>
          <p:cNvSpPr>
            <a:spLocks noGrp="1"/>
          </p:cNvSpPr>
          <p:nvPr>
            <p:ph type="title"/>
          </p:nvPr>
        </p:nvSpPr>
        <p:spPr>
          <a:xfrm>
            <a:off x="297656" y="238125"/>
            <a:ext cx="5160169" cy="567595"/>
          </a:xfrm>
        </p:spPr>
        <p:txBody>
          <a:bodyPr>
            <a:noAutofit/>
          </a:bodyPr>
          <a:lstStyle/>
          <a:p>
            <a:r>
              <a:rPr lang="en-US" sz="3200"/>
              <a:t>Lesson Learned</a:t>
            </a:r>
            <a:endParaRPr lang="en-US"/>
          </a:p>
        </p:txBody>
      </p:sp>
      <p:sp>
        <p:nvSpPr>
          <p:cNvPr id="5" name="TextBox 4">
            <a:extLst>
              <a:ext uri="{FF2B5EF4-FFF2-40B4-BE49-F238E27FC236}">
                <a16:creationId xmlns:a16="http://schemas.microsoft.com/office/drawing/2014/main" id="{DF9CEE4F-A84C-0F21-B91E-152A0194517F}"/>
              </a:ext>
            </a:extLst>
          </p:cNvPr>
          <p:cNvSpPr txBox="1"/>
          <p:nvPr/>
        </p:nvSpPr>
        <p:spPr>
          <a:xfrm>
            <a:off x="289709" y="1046702"/>
            <a:ext cx="1118705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Tight schedule (2 months) and long approval process</a:t>
            </a:r>
          </a:p>
          <a:p>
            <a:pPr marL="285750" indent="-285750">
              <a:buFont typeface="Arial"/>
              <a:buChar char="•"/>
            </a:pPr>
            <a:endParaRPr lang="en-US" sz="2400"/>
          </a:p>
          <a:p>
            <a:pPr marL="285750" indent="-285750">
              <a:buFont typeface="Arial"/>
              <a:buChar char="•"/>
            </a:pPr>
            <a:r>
              <a:rPr lang="en-US" sz="2400"/>
              <a:t>No centralized department for notice board usage approval.</a:t>
            </a:r>
          </a:p>
          <a:p>
            <a:pPr marL="285750" indent="-285750">
              <a:buFont typeface="Arial"/>
              <a:buChar char="•"/>
            </a:pPr>
            <a:endParaRPr lang="en-US" sz="2400"/>
          </a:p>
          <a:p>
            <a:pPr marL="285750" indent="-285750">
              <a:buFont typeface="Arial"/>
              <a:buChar char="•"/>
            </a:pPr>
            <a:r>
              <a:rPr lang="en-US" sz="2400"/>
              <a:t>The survey shows 35% of the participants willing to bring cups, however, lack of supporting facilities on campus and COVID restrictions.</a:t>
            </a:r>
          </a:p>
        </p:txBody>
      </p:sp>
      <p:pic>
        <p:nvPicPr>
          <p:cNvPr id="3" name="Graphic 3" descr="Child writing on notebook">
            <a:extLst>
              <a:ext uri="{FF2B5EF4-FFF2-40B4-BE49-F238E27FC236}">
                <a16:creationId xmlns:a16="http://schemas.microsoft.com/office/drawing/2014/main" id="{95539E0E-7E27-81F2-9B33-7B8C21ABAA81}"/>
              </a:ext>
            </a:extLst>
          </p:cNvPr>
          <p:cNvPicPr>
            <a:picLocks noChangeAspect="1"/>
          </p:cNvPicPr>
          <p:nvPr/>
        </p:nvPicPr>
        <p:blipFill>
          <a:blip r:embed="rId3"/>
          <a:stretch>
            <a:fillRect/>
          </a:stretch>
        </p:blipFill>
        <p:spPr>
          <a:xfrm>
            <a:off x="383395" y="3591574"/>
            <a:ext cx="4630016" cy="3080431"/>
          </a:xfrm>
          <a:prstGeom prst="rect">
            <a:avLst/>
          </a:prstGeom>
        </p:spPr>
      </p:pic>
    </p:spTree>
    <p:extLst>
      <p:ext uri="{BB962C8B-B14F-4D97-AF65-F5344CB8AC3E}">
        <p14:creationId xmlns:p14="http://schemas.microsoft.com/office/powerpoint/2010/main" val="2124447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16BA-007D-633B-0F88-0D1B7A7273C4}"/>
              </a:ext>
            </a:extLst>
          </p:cNvPr>
          <p:cNvSpPr>
            <a:spLocks noGrp="1"/>
          </p:cNvSpPr>
          <p:nvPr>
            <p:ph type="title"/>
          </p:nvPr>
        </p:nvSpPr>
        <p:spPr>
          <a:xfrm>
            <a:off x="297656" y="238125"/>
            <a:ext cx="5160169" cy="567595"/>
          </a:xfrm>
        </p:spPr>
        <p:txBody>
          <a:bodyPr>
            <a:noAutofit/>
          </a:bodyPr>
          <a:lstStyle/>
          <a:p>
            <a:r>
              <a:rPr lang="en-US" sz="3200"/>
              <a:t>Key Success Factor</a:t>
            </a:r>
            <a:endParaRPr lang="en-US"/>
          </a:p>
        </p:txBody>
      </p:sp>
      <p:sp>
        <p:nvSpPr>
          <p:cNvPr id="5" name="TextBox 4">
            <a:extLst>
              <a:ext uri="{FF2B5EF4-FFF2-40B4-BE49-F238E27FC236}">
                <a16:creationId xmlns:a16="http://schemas.microsoft.com/office/drawing/2014/main" id="{DF9CEE4F-A84C-0F21-B91E-152A0194517F}"/>
              </a:ext>
            </a:extLst>
          </p:cNvPr>
          <p:cNvSpPr txBox="1"/>
          <p:nvPr/>
        </p:nvSpPr>
        <p:spPr>
          <a:xfrm>
            <a:off x="295754" y="1052947"/>
            <a:ext cx="7495931" cy="31692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Several Key factors of project success:</a:t>
            </a:r>
          </a:p>
          <a:p>
            <a:pPr marL="285750" indent="-285750">
              <a:lnSpc>
                <a:spcPct val="150000"/>
              </a:lnSpc>
              <a:buFont typeface="Arial"/>
              <a:buChar char="•"/>
            </a:pPr>
            <a:r>
              <a:rPr lang="en-US" sz="2400"/>
              <a:t>Run</a:t>
            </a:r>
            <a:r>
              <a:rPr lang="en-US" altLang="ja-JP" sz="2400"/>
              <a:t> project in Hybrid mode (Waterfall and Agile)</a:t>
            </a:r>
          </a:p>
          <a:p>
            <a:pPr marL="285750" indent="-285750">
              <a:lnSpc>
                <a:spcPct val="150000"/>
              </a:lnSpc>
              <a:buFont typeface="Arial"/>
              <a:buChar char="•"/>
            </a:pPr>
            <a:r>
              <a:rPr lang="en-US" altLang="ja-JP" sz="2400"/>
              <a:t>Define Clear Role and Responsibility</a:t>
            </a:r>
          </a:p>
          <a:p>
            <a:pPr marL="285750" indent="-285750">
              <a:lnSpc>
                <a:spcPct val="150000"/>
              </a:lnSpc>
              <a:buFont typeface="Arial"/>
              <a:buChar char="•"/>
            </a:pPr>
            <a:r>
              <a:rPr lang="en-US" altLang="ja-JP" sz="2400"/>
              <a:t>Define Milestone with Date</a:t>
            </a:r>
          </a:p>
          <a:p>
            <a:pPr marL="285750" indent="-285750">
              <a:lnSpc>
                <a:spcPct val="150000"/>
              </a:lnSpc>
              <a:buFont typeface="Arial"/>
              <a:buChar char="•"/>
            </a:pPr>
            <a:r>
              <a:rPr lang="en-US" altLang="ja-JP" sz="2400"/>
              <a:t>Risk Matrix and Mitigation Plan</a:t>
            </a:r>
          </a:p>
          <a:p>
            <a:pPr marL="285750" indent="-285750">
              <a:lnSpc>
                <a:spcPct val="150000"/>
              </a:lnSpc>
              <a:buFont typeface="Arial"/>
              <a:buChar char="•"/>
            </a:pPr>
            <a:r>
              <a:rPr lang="en-US" altLang="ja-JP" sz="2400"/>
              <a:t>Transparent to Stakeholder</a:t>
            </a:r>
          </a:p>
        </p:txBody>
      </p:sp>
      <p:pic>
        <p:nvPicPr>
          <p:cNvPr id="3" name="Graphic 3" descr="Remote learning language with solid fill">
            <a:extLst>
              <a:ext uri="{FF2B5EF4-FFF2-40B4-BE49-F238E27FC236}">
                <a16:creationId xmlns:a16="http://schemas.microsoft.com/office/drawing/2014/main" id="{95539E0E-7E27-81F2-9B33-7B8C21ABA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0632" y="1052461"/>
            <a:ext cx="3989711" cy="4000295"/>
          </a:xfrm>
          <a:prstGeom prst="rect">
            <a:avLst/>
          </a:prstGeom>
        </p:spPr>
      </p:pic>
    </p:spTree>
    <p:extLst>
      <p:ext uri="{BB962C8B-B14F-4D97-AF65-F5344CB8AC3E}">
        <p14:creationId xmlns:p14="http://schemas.microsoft.com/office/powerpoint/2010/main" val="370545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C05071-1327-FD44-2193-72C5A8DFB388}"/>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F70DD790-815A-BB21-8A58-F57FE7AF68D7}"/>
              </a:ext>
            </a:extLst>
          </p:cNvPr>
          <p:cNvSpPr>
            <a:spLocks noGrp="1"/>
          </p:cNvSpPr>
          <p:nvPr>
            <p:ph type="title"/>
          </p:nvPr>
        </p:nvSpPr>
        <p:spPr>
          <a:xfrm>
            <a:off x="762000" y="762000"/>
            <a:ext cx="10668000" cy="5441323"/>
          </a:xfrm>
        </p:spPr>
        <p:txBody>
          <a:bodyPr>
            <a:normAutofit/>
          </a:bodyPr>
          <a:lstStyle/>
          <a:p>
            <a:pPr algn="ctr"/>
            <a:r>
              <a:rPr lang="en-US" sz="5400"/>
              <a:t>Q &amp; A</a:t>
            </a:r>
          </a:p>
        </p:txBody>
      </p:sp>
    </p:spTree>
    <p:extLst>
      <p:ext uri="{BB962C8B-B14F-4D97-AF65-F5344CB8AC3E}">
        <p14:creationId xmlns:p14="http://schemas.microsoft.com/office/powerpoint/2010/main" val="4028853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A647FC-D153-4AA8-0537-21CA6DA13354}"/>
              </a:ext>
            </a:extLst>
          </p:cNvPr>
          <p:cNvSpPr>
            <a:spLocks noGrp="1"/>
          </p:cNvSpPr>
          <p:nvPr>
            <p:ph idx="1"/>
          </p:nvPr>
        </p:nvSpPr>
        <p:spPr/>
        <p:txBody>
          <a:bodyPr vert="horz" lIns="91440" tIns="45720" rIns="91440" bIns="45720" rtlCol="0" anchor="t">
            <a:normAutofit/>
          </a:bodyPr>
          <a:lstStyle/>
          <a:p>
            <a:pPr marL="0" indent="0" algn="ctr">
              <a:buNone/>
            </a:pPr>
            <a:r>
              <a:rPr lang="en-US" sz="6000">
                <a:solidFill>
                  <a:srgbClr val="FFFFFF">
                    <a:alpha val="70000"/>
                  </a:srgbClr>
                </a:solidFill>
                <a:latin typeface="Sitka Subheading"/>
              </a:rPr>
              <a:t>Thank</a:t>
            </a:r>
            <a:r>
              <a:rPr lang="en-US" sz="6000">
                <a:solidFill>
                  <a:srgbClr val="FFFFFF">
                    <a:alpha val="70000"/>
                  </a:srgbClr>
                </a:solidFill>
              </a:rPr>
              <a:t> you</a:t>
            </a:r>
          </a:p>
        </p:txBody>
      </p:sp>
    </p:spTree>
    <p:extLst>
      <p:ext uri="{BB962C8B-B14F-4D97-AF65-F5344CB8AC3E}">
        <p14:creationId xmlns:p14="http://schemas.microsoft.com/office/powerpoint/2010/main" val="1097041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iraffe in the grass">
            <a:extLst>
              <a:ext uri="{FF2B5EF4-FFF2-40B4-BE49-F238E27FC236}">
                <a16:creationId xmlns:a16="http://schemas.microsoft.com/office/drawing/2014/main" id="{E6DECD46-2678-1C1F-5680-5D16E6C67582}"/>
              </a:ext>
            </a:extLst>
          </p:cNvPr>
          <p:cNvPicPr>
            <a:picLocks noChangeAspect="1"/>
          </p:cNvPicPr>
          <p:nvPr/>
        </p:nvPicPr>
        <p:blipFill rotWithShape="1">
          <a:blip r:embed="rId3"/>
          <a:srcRect l="3227" r="24359" b="2"/>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31" name="Freeform: Shape 17">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2" name="Content Placeholder 2">
            <a:extLst>
              <a:ext uri="{FF2B5EF4-FFF2-40B4-BE49-F238E27FC236}">
                <a16:creationId xmlns:a16="http://schemas.microsoft.com/office/drawing/2014/main" id="{D6F8CB1B-87CF-BFD3-8D85-49BCF6041A6C}"/>
              </a:ext>
            </a:extLst>
          </p:cNvPr>
          <p:cNvSpPr>
            <a:spLocks noGrp="1"/>
          </p:cNvSpPr>
          <p:nvPr>
            <p:ph idx="1"/>
          </p:nvPr>
        </p:nvSpPr>
        <p:spPr>
          <a:xfrm>
            <a:off x="762000" y="1853184"/>
            <a:ext cx="5334000" cy="4242817"/>
          </a:xfrm>
        </p:spPr>
        <p:txBody>
          <a:bodyPr vert="horz" lIns="91440" tIns="45720" rIns="91440" bIns="45720" rtlCol="0">
            <a:normAutofit/>
          </a:bodyPr>
          <a:lstStyle/>
          <a:p>
            <a:pPr>
              <a:lnSpc>
                <a:spcPct val="115000"/>
              </a:lnSpc>
            </a:pPr>
            <a:r>
              <a:rPr lang="en-US" sz="2000">
                <a:ea typeface="+mn-lt"/>
                <a:cs typeface="+mn-lt"/>
              </a:rPr>
              <a:t>Material decomposition of cups – paper + polyethylene </a:t>
            </a:r>
          </a:p>
          <a:p>
            <a:pPr>
              <a:lnSpc>
                <a:spcPct val="115000"/>
              </a:lnSpc>
            </a:pPr>
            <a:r>
              <a:rPr lang="en-US" sz="2000">
                <a:ea typeface="+mn-lt"/>
                <a:cs typeface="+mn-lt"/>
              </a:rPr>
              <a:t>As per a study by UBC, about 20 million trees cut annually to meet the demand for paper cups. </a:t>
            </a:r>
          </a:p>
          <a:p>
            <a:pPr>
              <a:lnSpc>
                <a:spcPct val="115000"/>
              </a:lnSpc>
            </a:pPr>
            <a:r>
              <a:rPr lang="en-US" sz="2000">
                <a:ea typeface="+mn-lt"/>
                <a:cs typeface="+mn-lt"/>
              </a:rPr>
              <a:t>9000-12000 kg of steam 960- 1000 kWh electrical power and 50m3 cooling water required to process these raw materials into the finished products. </a:t>
            </a:r>
            <a:endParaRPr lang="en-US" sz="2000"/>
          </a:p>
        </p:txBody>
      </p:sp>
      <p:sp>
        <p:nvSpPr>
          <p:cNvPr id="2" name="Title 1">
            <a:extLst>
              <a:ext uri="{FF2B5EF4-FFF2-40B4-BE49-F238E27FC236}">
                <a16:creationId xmlns:a16="http://schemas.microsoft.com/office/drawing/2014/main" id="{64798ECA-4C5E-C95F-0FD3-FFE11D2FF872}"/>
              </a:ext>
            </a:extLst>
          </p:cNvPr>
          <p:cNvSpPr>
            <a:spLocks noGrp="1"/>
          </p:cNvSpPr>
          <p:nvPr>
            <p:ph type="title"/>
          </p:nvPr>
        </p:nvSpPr>
        <p:spPr>
          <a:xfrm>
            <a:off x="762000" y="762000"/>
            <a:ext cx="5334000" cy="1085088"/>
          </a:xfrm>
        </p:spPr>
        <p:txBody>
          <a:bodyPr>
            <a:normAutofit/>
          </a:bodyPr>
          <a:lstStyle/>
          <a:p>
            <a:r>
              <a:rPr lang="en-US" sz="3200"/>
              <a:t>Some statistics</a:t>
            </a:r>
          </a:p>
        </p:txBody>
      </p:sp>
    </p:spTree>
    <p:extLst>
      <p:ext uri="{BB962C8B-B14F-4D97-AF65-F5344CB8AC3E}">
        <p14:creationId xmlns:p14="http://schemas.microsoft.com/office/powerpoint/2010/main" val="3364123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1" name="Content Placeholder 2">
            <a:extLst>
              <a:ext uri="{FF2B5EF4-FFF2-40B4-BE49-F238E27FC236}">
                <a16:creationId xmlns:a16="http://schemas.microsoft.com/office/drawing/2014/main" id="{7DA6696E-E165-297E-9158-994A1124666D}"/>
              </a:ext>
            </a:extLst>
          </p:cNvPr>
          <p:cNvSpPr>
            <a:spLocks noGrp="1"/>
          </p:cNvSpPr>
          <p:nvPr>
            <p:ph idx="1"/>
          </p:nvPr>
        </p:nvSpPr>
        <p:spPr>
          <a:xfrm>
            <a:off x="762000" y="1792224"/>
            <a:ext cx="5388864" cy="3810001"/>
          </a:xfrm>
        </p:spPr>
        <p:txBody>
          <a:bodyPr vert="horz" lIns="91440" tIns="45720" rIns="91440" bIns="45720" rtlCol="0" anchor="t">
            <a:normAutofit/>
          </a:bodyPr>
          <a:lstStyle/>
          <a:p>
            <a:pPr marL="342900" indent="-342900"/>
            <a:r>
              <a:rPr lang="en-US" sz="2400"/>
              <a:t>Aim to reduce the use of disposable coffee cups  to reduce the use of plastic</a:t>
            </a:r>
          </a:p>
          <a:p>
            <a:r>
              <a:rPr lang="en-US" sz="2400">
                <a:ea typeface="+mn-lt"/>
                <a:cs typeface="+mn-lt"/>
              </a:rPr>
              <a:t>Raise awareness of </a:t>
            </a:r>
            <a:r>
              <a:rPr lang="en-US" sz="2400"/>
              <a:t>bringing your own cup culture</a:t>
            </a:r>
            <a:endParaRPr lang="en-US" sz="2400">
              <a:solidFill>
                <a:srgbClr val="FFFFFF">
                  <a:alpha val="70000"/>
                </a:srgbClr>
              </a:solidFill>
            </a:endParaRPr>
          </a:p>
          <a:p>
            <a:r>
              <a:rPr lang="en-US" sz="2400"/>
              <a:t>Make everyday coffee sustainable and pocket friendly </a:t>
            </a:r>
          </a:p>
          <a:p>
            <a:endParaRPr lang="en-US" sz="2400"/>
          </a:p>
        </p:txBody>
      </p:sp>
      <p:sp>
        <p:nvSpPr>
          <p:cNvPr id="2" name="Title 1">
            <a:extLst>
              <a:ext uri="{FF2B5EF4-FFF2-40B4-BE49-F238E27FC236}">
                <a16:creationId xmlns:a16="http://schemas.microsoft.com/office/drawing/2014/main" id="{A09FBDB7-1202-CC8C-8C8E-D2A2BBB2B2AF}"/>
              </a:ext>
            </a:extLst>
          </p:cNvPr>
          <p:cNvSpPr>
            <a:spLocks noGrp="1"/>
          </p:cNvSpPr>
          <p:nvPr>
            <p:ph type="title"/>
          </p:nvPr>
        </p:nvSpPr>
        <p:spPr>
          <a:xfrm>
            <a:off x="762000" y="768096"/>
            <a:ext cx="5334000" cy="1024128"/>
          </a:xfrm>
        </p:spPr>
        <p:txBody>
          <a:bodyPr>
            <a:normAutofit/>
          </a:bodyPr>
          <a:lstStyle/>
          <a:p>
            <a:r>
              <a:rPr lang="en-US" sz="3200"/>
              <a:t>Our Objective</a:t>
            </a:r>
          </a:p>
        </p:txBody>
      </p:sp>
      <p:pic>
        <p:nvPicPr>
          <p:cNvPr id="4" name="Graphic 4" descr="Latte Cup with solid fill">
            <a:extLst>
              <a:ext uri="{FF2B5EF4-FFF2-40B4-BE49-F238E27FC236}">
                <a16:creationId xmlns:a16="http://schemas.microsoft.com/office/drawing/2014/main" id="{15B23E03-BCF3-B97C-7FFC-443DD043AF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00" y="771525"/>
            <a:ext cx="5334000" cy="5334000"/>
          </a:xfrm>
          <a:prstGeom prst="rect">
            <a:avLst/>
          </a:prstGeom>
        </p:spPr>
      </p:pic>
    </p:spTree>
    <p:extLst>
      <p:ext uri="{BB962C8B-B14F-4D97-AF65-F5344CB8AC3E}">
        <p14:creationId xmlns:p14="http://schemas.microsoft.com/office/powerpoint/2010/main" val="324663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0">
            <a:extLst>
              <a:ext uri="{FF2B5EF4-FFF2-40B4-BE49-F238E27FC236}">
                <a16:creationId xmlns:a16="http://schemas.microsoft.com/office/drawing/2014/main" id="{6A13B60C-56B1-46B4-98A6-1482A52E7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1865" y="-31864"/>
            <a:ext cx="4785362" cy="4849091"/>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7" name="Freeform: Shape 12">
            <a:extLst>
              <a:ext uri="{FF2B5EF4-FFF2-40B4-BE49-F238E27FC236}">
                <a16:creationId xmlns:a16="http://schemas.microsoft.com/office/drawing/2014/main" id="{F024A8E9-062E-406A-BE10-CED280011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41352" y="-341351"/>
            <a:ext cx="4651297" cy="533400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4BB9D8EA-95A8-2F4D-0F82-2D7D5C42B270}"/>
              </a:ext>
            </a:extLst>
          </p:cNvPr>
          <p:cNvSpPr>
            <a:spLocks noGrp="1"/>
          </p:cNvSpPr>
          <p:nvPr>
            <p:ph type="title"/>
          </p:nvPr>
        </p:nvSpPr>
        <p:spPr>
          <a:xfrm>
            <a:off x="761999" y="762000"/>
            <a:ext cx="3048001" cy="2286000"/>
          </a:xfrm>
        </p:spPr>
        <p:txBody>
          <a:bodyPr anchor="b">
            <a:normAutofit/>
          </a:bodyPr>
          <a:lstStyle/>
          <a:p>
            <a:r>
              <a:rPr lang="en-US" sz="3200">
                <a:solidFill>
                  <a:srgbClr val="FFFFFF"/>
                </a:solidFill>
              </a:rPr>
              <a:t>Milestones</a:t>
            </a:r>
          </a:p>
        </p:txBody>
      </p:sp>
      <p:graphicFrame>
        <p:nvGraphicFramePr>
          <p:cNvPr id="28" name="Content Placeholder 2">
            <a:extLst>
              <a:ext uri="{FF2B5EF4-FFF2-40B4-BE49-F238E27FC236}">
                <a16:creationId xmlns:a16="http://schemas.microsoft.com/office/drawing/2014/main" id="{69A00B09-BC9D-D252-C179-8BDE19108BFE}"/>
              </a:ext>
            </a:extLst>
          </p:cNvPr>
          <p:cNvGraphicFramePr>
            <a:graphicFrameLocks noGrp="1"/>
          </p:cNvGraphicFramePr>
          <p:nvPr>
            <p:ph idx="1"/>
            <p:extLst>
              <p:ext uri="{D42A27DB-BD31-4B8C-83A1-F6EECF244321}">
                <p14:modId xmlns:p14="http://schemas.microsoft.com/office/powerpoint/2010/main" val="881377645"/>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5536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93CF-231F-DFEA-46A5-1A0AB784E825}"/>
              </a:ext>
            </a:extLst>
          </p:cNvPr>
          <p:cNvSpPr>
            <a:spLocks noGrp="1"/>
          </p:cNvSpPr>
          <p:nvPr>
            <p:ph type="title"/>
          </p:nvPr>
        </p:nvSpPr>
        <p:spPr/>
        <p:txBody>
          <a:bodyPr/>
          <a:lstStyle/>
          <a:p>
            <a:r>
              <a:rPr lang="en-US">
                <a:ea typeface="+mj-lt"/>
                <a:cs typeface="+mj-lt"/>
              </a:rPr>
              <a:t>WBS and Gantt Chart</a:t>
            </a:r>
            <a:endParaRPr lang="en-US"/>
          </a:p>
        </p:txBody>
      </p:sp>
      <p:pic>
        <p:nvPicPr>
          <p:cNvPr id="16" name="Picture 16" descr="Graphical user interface, application, PowerPoint&#10;&#10;Description automatically generated">
            <a:extLst>
              <a:ext uri="{FF2B5EF4-FFF2-40B4-BE49-F238E27FC236}">
                <a16:creationId xmlns:a16="http://schemas.microsoft.com/office/drawing/2014/main" id="{734F50D6-E67A-F6BA-D5A0-7930BC0DF88E}"/>
              </a:ext>
            </a:extLst>
          </p:cNvPr>
          <p:cNvPicPr>
            <a:picLocks noGrp="1" noChangeAspect="1"/>
          </p:cNvPicPr>
          <p:nvPr>
            <p:ph idx="1"/>
          </p:nvPr>
        </p:nvPicPr>
        <p:blipFill>
          <a:blip r:embed="rId3"/>
          <a:stretch>
            <a:fillRect/>
          </a:stretch>
        </p:blipFill>
        <p:spPr>
          <a:xfrm>
            <a:off x="1262530" y="1170879"/>
            <a:ext cx="9397451" cy="5881057"/>
          </a:xfrm>
        </p:spPr>
      </p:pic>
    </p:spTree>
    <p:extLst>
      <p:ext uri="{BB962C8B-B14F-4D97-AF65-F5344CB8AC3E}">
        <p14:creationId xmlns:p14="http://schemas.microsoft.com/office/powerpoint/2010/main" val="2951077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7788EB9B-B307-B451-F1F3-7700696FCE91}"/>
              </a:ext>
            </a:extLst>
          </p:cNvPr>
          <p:cNvSpPr>
            <a:spLocks noGrp="1"/>
          </p:cNvSpPr>
          <p:nvPr>
            <p:ph type="title"/>
          </p:nvPr>
        </p:nvSpPr>
        <p:spPr>
          <a:xfrm>
            <a:off x="762000" y="762000"/>
            <a:ext cx="5334000" cy="701040"/>
          </a:xfrm>
        </p:spPr>
        <p:txBody>
          <a:bodyPr>
            <a:normAutofit/>
          </a:bodyPr>
          <a:lstStyle/>
          <a:p>
            <a:r>
              <a:rPr lang="en-US" sz="3200"/>
              <a:t>WBS and Gantt Chart</a:t>
            </a:r>
          </a:p>
        </p:txBody>
      </p:sp>
      <p:pic>
        <p:nvPicPr>
          <p:cNvPr id="5" name="Picture 5" descr="Table&#10;&#10;Description automatically generated">
            <a:extLst>
              <a:ext uri="{FF2B5EF4-FFF2-40B4-BE49-F238E27FC236}">
                <a16:creationId xmlns:a16="http://schemas.microsoft.com/office/drawing/2014/main" id="{597B5E4B-B396-9A17-9193-FC1301B265B2}"/>
              </a:ext>
            </a:extLst>
          </p:cNvPr>
          <p:cNvPicPr>
            <a:picLocks noGrp="1" noChangeAspect="1"/>
          </p:cNvPicPr>
          <p:nvPr>
            <p:ph idx="1"/>
          </p:nvPr>
        </p:nvPicPr>
        <p:blipFill>
          <a:blip r:embed="rId3"/>
          <a:stretch>
            <a:fillRect/>
          </a:stretch>
        </p:blipFill>
        <p:spPr>
          <a:xfrm>
            <a:off x="240665" y="1369376"/>
            <a:ext cx="5571560" cy="3563525"/>
          </a:xfrm>
        </p:spPr>
      </p:pic>
      <p:pic>
        <p:nvPicPr>
          <p:cNvPr id="6" name="Picture 6" descr="Graphical user interface, application&#10;&#10;Description automatically generated">
            <a:extLst>
              <a:ext uri="{FF2B5EF4-FFF2-40B4-BE49-F238E27FC236}">
                <a16:creationId xmlns:a16="http://schemas.microsoft.com/office/drawing/2014/main" id="{A135D6D9-C830-7225-6723-7F7246B380C6}"/>
              </a:ext>
            </a:extLst>
          </p:cNvPr>
          <p:cNvPicPr>
            <a:picLocks noChangeAspect="1"/>
          </p:cNvPicPr>
          <p:nvPr/>
        </p:nvPicPr>
        <p:blipFill>
          <a:blip r:embed="rId4"/>
          <a:stretch>
            <a:fillRect/>
          </a:stretch>
        </p:blipFill>
        <p:spPr>
          <a:xfrm>
            <a:off x="6053861" y="3238805"/>
            <a:ext cx="5974770" cy="3481098"/>
          </a:xfrm>
          <a:prstGeom prst="rect">
            <a:avLst/>
          </a:prstGeom>
        </p:spPr>
      </p:pic>
    </p:spTree>
    <p:extLst>
      <p:ext uri="{BB962C8B-B14F-4D97-AF65-F5344CB8AC3E}">
        <p14:creationId xmlns:p14="http://schemas.microsoft.com/office/powerpoint/2010/main" val="2828359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5"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6"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7"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8" name="Freeform: Shape 17">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19">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EBCB9E26-2AFA-4BF0-FDFE-7B03FF1C4FA5}"/>
              </a:ext>
            </a:extLst>
          </p:cNvPr>
          <p:cNvSpPr>
            <a:spLocks noGrp="1"/>
          </p:cNvSpPr>
          <p:nvPr>
            <p:ph type="title"/>
          </p:nvPr>
        </p:nvSpPr>
        <p:spPr>
          <a:xfrm>
            <a:off x="8530079" y="647364"/>
            <a:ext cx="3133752" cy="1263623"/>
          </a:xfrm>
        </p:spPr>
        <p:txBody>
          <a:bodyPr vert="horz" lIns="91440" tIns="45720" rIns="91440" bIns="45720" rtlCol="0" anchor="b">
            <a:normAutofit fontScale="90000"/>
          </a:bodyPr>
          <a:lstStyle/>
          <a:p>
            <a:r>
              <a:rPr lang="en-US"/>
              <a:t>Bottom-up</a:t>
            </a:r>
            <a:r>
              <a:rPr lang="en-US" kern="1200">
                <a:latin typeface="+mj-lt"/>
                <a:ea typeface="+mj-ea"/>
                <a:cs typeface="+mj-cs"/>
              </a:rPr>
              <a:t> Estimation</a:t>
            </a:r>
          </a:p>
        </p:txBody>
      </p:sp>
      <p:graphicFrame>
        <p:nvGraphicFramePr>
          <p:cNvPr id="5" name="Table 4">
            <a:extLst>
              <a:ext uri="{FF2B5EF4-FFF2-40B4-BE49-F238E27FC236}">
                <a16:creationId xmlns:a16="http://schemas.microsoft.com/office/drawing/2014/main" id="{98699AD5-0752-CDE1-8102-A478D8E6974A}"/>
              </a:ext>
            </a:extLst>
          </p:cNvPr>
          <p:cNvGraphicFramePr>
            <a:graphicFrameLocks noGrp="1"/>
          </p:cNvGraphicFramePr>
          <p:nvPr>
            <p:extLst>
              <p:ext uri="{D42A27DB-BD31-4B8C-83A1-F6EECF244321}">
                <p14:modId xmlns:p14="http://schemas.microsoft.com/office/powerpoint/2010/main" val="1878400772"/>
              </p:ext>
            </p:extLst>
          </p:nvPr>
        </p:nvGraphicFramePr>
        <p:xfrm>
          <a:off x="935471" y="699540"/>
          <a:ext cx="6994863" cy="3876258"/>
        </p:xfrm>
        <a:graphic>
          <a:graphicData uri="http://schemas.openxmlformats.org/drawingml/2006/table">
            <a:tbl>
              <a:tblPr firstRow="1" bandRow="1">
                <a:tableStyleId>{5C22544A-7EE6-4342-B048-85BDC9FD1C3A}</a:tableStyleId>
              </a:tblPr>
              <a:tblGrid>
                <a:gridCol w="1366502">
                  <a:extLst>
                    <a:ext uri="{9D8B030D-6E8A-4147-A177-3AD203B41FA5}">
                      <a16:colId xmlns:a16="http://schemas.microsoft.com/office/drawing/2014/main" val="1327387991"/>
                    </a:ext>
                  </a:extLst>
                </a:gridCol>
                <a:gridCol w="2472259">
                  <a:extLst>
                    <a:ext uri="{9D8B030D-6E8A-4147-A177-3AD203B41FA5}">
                      <a16:colId xmlns:a16="http://schemas.microsoft.com/office/drawing/2014/main" val="534295963"/>
                    </a:ext>
                  </a:extLst>
                </a:gridCol>
                <a:gridCol w="1506533">
                  <a:extLst>
                    <a:ext uri="{9D8B030D-6E8A-4147-A177-3AD203B41FA5}">
                      <a16:colId xmlns:a16="http://schemas.microsoft.com/office/drawing/2014/main" val="723985810"/>
                    </a:ext>
                  </a:extLst>
                </a:gridCol>
                <a:gridCol w="1649569">
                  <a:extLst>
                    <a:ext uri="{9D8B030D-6E8A-4147-A177-3AD203B41FA5}">
                      <a16:colId xmlns:a16="http://schemas.microsoft.com/office/drawing/2014/main" val="916686401"/>
                    </a:ext>
                  </a:extLst>
                </a:gridCol>
              </a:tblGrid>
              <a:tr h="324255">
                <a:tc>
                  <a:txBody>
                    <a:bodyPr/>
                    <a:lstStyle/>
                    <a:p>
                      <a:pPr rtl="0" fontAlgn="base"/>
                      <a:r>
                        <a:rPr lang="en-US" sz="1200">
                          <a:effectLst/>
                        </a:rPr>
                        <a:t>Tasks </a:t>
                      </a:r>
                      <a:endParaRPr lang="en-US" sz="1700">
                        <a:effectLst/>
                      </a:endParaRPr>
                    </a:p>
                  </a:txBody>
                  <a:tcPr marL="84138" marR="84138" marT="42069" marB="42069"/>
                </a:tc>
                <a:tc>
                  <a:txBody>
                    <a:bodyPr/>
                    <a:lstStyle/>
                    <a:p>
                      <a:pPr rtl="0" fontAlgn="base"/>
                      <a:r>
                        <a:rPr lang="en-US" sz="1200">
                          <a:effectLst/>
                        </a:rPr>
                        <a:t>Estimated Time </a:t>
                      </a:r>
                      <a:endParaRPr lang="en-US" sz="1700">
                        <a:effectLst/>
                      </a:endParaRPr>
                    </a:p>
                  </a:txBody>
                  <a:tcPr marL="84138" marR="84138" marT="42069" marB="42069"/>
                </a:tc>
                <a:tc>
                  <a:txBody>
                    <a:bodyPr/>
                    <a:lstStyle/>
                    <a:p>
                      <a:pPr rtl="0" fontAlgn="base"/>
                      <a:r>
                        <a:rPr lang="en-US" sz="1200">
                          <a:effectLst/>
                        </a:rPr>
                        <a:t>Duration </a:t>
                      </a:r>
                      <a:endParaRPr lang="en-US" sz="1700">
                        <a:effectLst/>
                      </a:endParaRPr>
                    </a:p>
                  </a:txBody>
                  <a:tcPr marL="84138" marR="84138" marT="42069" marB="42069"/>
                </a:tc>
                <a:tc>
                  <a:txBody>
                    <a:bodyPr/>
                    <a:lstStyle/>
                    <a:p>
                      <a:pPr rtl="0" fontAlgn="base"/>
                      <a:r>
                        <a:rPr lang="en-US" sz="1200">
                          <a:effectLst/>
                        </a:rPr>
                        <a:t>Total </a:t>
                      </a:r>
                      <a:endParaRPr lang="en-US" sz="1700">
                        <a:effectLst/>
                      </a:endParaRPr>
                    </a:p>
                  </a:txBody>
                  <a:tcPr marL="84138" marR="84138" marT="42069" marB="42069"/>
                </a:tc>
                <a:extLst>
                  <a:ext uri="{0D108BD9-81ED-4DB2-BD59-A6C34878D82A}">
                    <a16:rowId xmlns:a16="http://schemas.microsoft.com/office/drawing/2014/main" val="2415425440"/>
                  </a:ext>
                </a:extLst>
              </a:tr>
              <a:tr h="765684">
                <a:tc>
                  <a:txBody>
                    <a:bodyPr/>
                    <a:lstStyle/>
                    <a:p>
                      <a:pPr rtl="0" fontAlgn="base"/>
                      <a:r>
                        <a:rPr lang="en-US" sz="1200">
                          <a:effectLst/>
                        </a:rPr>
                        <a:t>Consultation with stakeholders </a:t>
                      </a:r>
                      <a:endParaRPr lang="en-US" sz="1700">
                        <a:effectLst/>
                      </a:endParaRPr>
                    </a:p>
                  </a:txBody>
                  <a:tcPr marL="84138" marR="84138" marT="42069" marB="42069"/>
                </a:tc>
                <a:tc>
                  <a:txBody>
                    <a:bodyPr/>
                    <a:lstStyle/>
                    <a:p>
                      <a:pPr rtl="0" fontAlgn="base"/>
                      <a:r>
                        <a:rPr lang="en-US" sz="1200">
                          <a:effectLst/>
                        </a:rPr>
                        <a:t>Define the project </a:t>
                      </a:r>
                      <a:endParaRPr lang="en-US" sz="1700">
                        <a:effectLst/>
                      </a:endParaRPr>
                    </a:p>
                    <a:p>
                      <a:pPr rtl="0" fontAlgn="base"/>
                      <a:r>
                        <a:rPr lang="en-US" sz="1200">
                          <a:effectLst/>
                        </a:rPr>
                        <a:t>Meeting with MMC </a:t>
                      </a:r>
                      <a:endParaRPr lang="en-US" sz="1700">
                        <a:effectLst/>
                      </a:endParaRPr>
                    </a:p>
                    <a:p>
                      <a:pPr rtl="0" fontAlgn="base"/>
                      <a:r>
                        <a:rPr lang="en-US" sz="1200">
                          <a:effectLst/>
                        </a:rPr>
                        <a:t>Discussion LSC </a:t>
                      </a:r>
                      <a:br>
                        <a:rPr lang="en-US" sz="1200">
                          <a:effectLst/>
                        </a:rPr>
                      </a:br>
                      <a:r>
                        <a:rPr lang="en-US" sz="1200">
                          <a:effectLst/>
                        </a:rPr>
                        <a:t>Meeting with café managers </a:t>
                      </a:r>
                      <a:endParaRPr lang="en-US" sz="1700">
                        <a:effectLst/>
                      </a:endParaRPr>
                    </a:p>
                  </a:txBody>
                  <a:tcPr marL="84138" marR="84138" marT="42069" marB="42069"/>
                </a:tc>
                <a:tc>
                  <a:txBody>
                    <a:bodyPr/>
                    <a:lstStyle/>
                    <a:p>
                      <a:pPr rtl="0" fontAlgn="base"/>
                      <a:r>
                        <a:rPr lang="en-US" sz="1200">
                          <a:effectLst/>
                        </a:rPr>
                        <a:t>4 days </a:t>
                      </a:r>
                      <a:endParaRPr lang="en-US" sz="1700">
                        <a:effectLst/>
                      </a:endParaRPr>
                    </a:p>
                    <a:p>
                      <a:pPr rtl="0" fontAlgn="base"/>
                      <a:r>
                        <a:rPr lang="en-US" sz="1200">
                          <a:effectLst/>
                        </a:rPr>
                        <a:t>1 day </a:t>
                      </a:r>
                      <a:br>
                        <a:rPr lang="en-US" sz="1200">
                          <a:effectLst/>
                        </a:rPr>
                      </a:br>
                      <a:r>
                        <a:rPr lang="en-US" sz="1200">
                          <a:effectLst/>
                        </a:rPr>
                        <a:t>1 day </a:t>
                      </a:r>
                      <a:br>
                        <a:rPr lang="en-US" sz="1200">
                          <a:effectLst/>
                        </a:rPr>
                      </a:br>
                      <a:r>
                        <a:rPr lang="en-US" sz="1200">
                          <a:effectLst/>
                        </a:rPr>
                        <a:t>3 days </a:t>
                      </a:r>
                      <a:endParaRPr lang="en-US" sz="1700">
                        <a:effectLst/>
                      </a:endParaRPr>
                    </a:p>
                  </a:txBody>
                  <a:tcPr marL="84138" marR="84138" marT="42069" marB="42069"/>
                </a:tc>
                <a:tc>
                  <a:txBody>
                    <a:bodyPr/>
                    <a:lstStyle/>
                    <a:p>
                      <a:pPr rtl="0" fontAlgn="base"/>
                      <a:r>
                        <a:rPr lang="en-US" sz="1200">
                          <a:effectLst/>
                        </a:rPr>
                        <a:t>10 days </a:t>
                      </a:r>
                      <a:endParaRPr lang="en-US" sz="1700">
                        <a:effectLst/>
                      </a:endParaRPr>
                    </a:p>
                  </a:txBody>
                  <a:tcPr marL="84138" marR="84138" marT="42069" marB="42069"/>
                </a:tc>
                <a:extLst>
                  <a:ext uri="{0D108BD9-81ED-4DB2-BD59-A6C34878D82A}">
                    <a16:rowId xmlns:a16="http://schemas.microsoft.com/office/drawing/2014/main" val="4168478728"/>
                  </a:ext>
                </a:extLst>
              </a:tr>
              <a:tr h="578931">
                <a:tc>
                  <a:txBody>
                    <a:bodyPr/>
                    <a:lstStyle/>
                    <a:p>
                      <a:pPr rtl="0" fontAlgn="base"/>
                      <a:r>
                        <a:rPr lang="en-US" sz="1200">
                          <a:effectLst/>
                        </a:rPr>
                        <a:t>Status Report </a:t>
                      </a:r>
                      <a:endParaRPr lang="en-US" sz="1700">
                        <a:effectLst/>
                      </a:endParaRPr>
                    </a:p>
                  </a:txBody>
                  <a:tcPr marL="84138" marR="84138" marT="42069" marB="42069"/>
                </a:tc>
                <a:tc>
                  <a:txBody>
                    <a:bodyPr/>
                    <a:lstStyle/>
                    <a:p>
                      <a:pPr rtl="0" fontAlgn="base"/>
                      <a:r>
                        <a:rPr lang="en-US" sz="1200">
                          <a:effectLst/>
                        </a:rPr>
                        <a:t>Status report </a:t>
                      </a:r>
                      <a:endParaRPr lang="en-US" sz="1700">
                        <a:effectLst/>
                      </a:endParaRPr>
                    </a:p>
                    <a:p>
                      <a:pPr rtl="0" fontAlgn="base"/>
                      <a:r>
                        <a:rPr lang="en-US" sz="1200">
                          <a:effectLst/>
                        </a:rPr>
                        <a:t>Status report presentation </a:t>
                      </a:r>
                      <a:endParaRPr lang="en-US" sz="1700">
                        <a:effectLst/>
                      </a:endParaRPr>
                    </a:p>
                  </a:txBody>
                  <a:tcPr marL="84138" marR="84138" marT="42069" marB="42069"/>
                </a:tc>
                <a:tc>
                  <a:txBody>
                    <a:bodyPr/>
                    <a:lstStyle/>
                    <a:p>
                      <a:pPr rtl="0" fontAlgn="base"/>
                      <a:r>
                        <a:rPr lang="en-US" sz="1200">
                          <a:effectLst/>
                        </a:rPr>
                        <a:t>6 days </a:t>
                      </a:r>
                      <a:endParaRPr lang="en-US" sz="1700">
                        <a:effectLst/>
                      </a:endParaRPr>
                    </a:p>
                    <a:p>
                      <a:pPr rtl="0" fontAlgn="base"/>
                      <a:r>
                        <a:rPr lang="en-US" sz="1200">
                          <a:effectLst/>
                        </a:rPr>
                        <a:t>1 day </a:t>
                      </a:r>
                      <a:endParaRPr lang="en-US" sz="1700">
                        <a:effectLst/>
                      </a:endParaRPr>
                    </a:p>
                  </a:txBody>
                  <a:tcPr marL="84138" marR="84138" marT="42069" marB="42069"/>
                </a:tc>
                <a:tc>
                  <a:txBody>
                    <a:bodyPr/>
                    <a:lstStyle/>
                    <a:p>
                      <a:pPr rtl="0" fontAlgn="base"/>
                      <a:r>
                        <a:rPr lang="en-US" sz="1200">
                          <a:effectLst/>
                        </a:rPr>
                        <a:t>7 days </a:t>
                      </a:r>
                      <a:endParaRPr lang="en-US" sz="1700">
                        <a:effectLst/>
                      </a:endParaRPr>
                    </a:p>
                  </a:txBody>
                  <a:tcPr marL="84138" marR="84138" marT="42069" marB="42069"/>
                </a:tc>
                <a:extLst>
                  <a:ext uri="{0D108BD9-81ED-4DB2-BD59-A6C34878D82A}">
                    <a16:rowId xmlns:a16="http://schemas.microsoft.com/office/drawing/2014/main" val="3120408459"/>
                  </a:ext>
                </a:extLst>
              </a:tr>
              <a:tr h="821709">
                <a:tc>
                  <a:txBody>
                    <a:bodyPr/>
                    <a:lstStyle/>
                    <a:p>
                      <a:pPr rtl="0" fontAlgn="base"/>
                      <a:r>
                        <a:rPr lang="en-US" sz="1200">
                          <a:effectLst/>
                        </a:rPr>
                        <a:t>Promotion and Marketing </a:t>
                      </a:r>
                      <a:endParaRPr lang="en-US" sz="1700">
                        <a:effectLst/>
                      </a:endParaRPr>
                    </a:p>
                  </a:txBody>
                  <a:tcPr marL="84138" marR="84138" marT="42069" marB="42069"/>
                </a:tc>
                <a:tc>
                  <a:txBody>
                    <a:bodyPr/>
                    <a:lstStyle/>
                    <a:p>
                      <a:pPr rtl="0" fontAlgn="base"/>
                      <a:r>
                        <a:rPr lang="en-US" sz="1200">
                          <a:effectLst/>
                        </a:rPr>
                        <a:t>Design and confirm poster </a:t>
                      </a:r>
                      <a:br>
                        <a:rPr lang="en-US" sz="1200">
                          <a:effectLst/>
                        </a:rPr>
                      </a:br>
                      <a:r>
                        <a:rPr lang="en-US" sz="1200">
                          <a:effectLst/>
                        </a:rPr>
                        <a:t>Ask permission for posting posters </a:t>
                      </a:r>
                      <a:endParaRPr lang="en-US" sz="1700">
                        <a:effectLst/>
                      </a:endParaRPr>
                    </a:p>
                    <a:p>
                      <a:pPr rtl="0" fontAlgn="base"/>
                      <a:r>
                        <a:rPr lang="en-US" sz="1200">
                          <a:effectLst/>
                        </a:rPr>
                        <a:t>Video production </a:t>
                      </a:r>
                      <a:endParaRPr lang="en-US" sz="1700">
                        <a:effectLst/>
                      </a:endParaRPr>
                    </a:p>
                  </a:txBody>
                  <a:tcPr marL="84138" marR="84138" marT="42069" marB="42069"/>
                </a:tc>
                <a:tc>
                  <a:txBody>
                    <a:bodyPr/>
                    <a:lstStyle/>
                    <a:p>
                      <a:pPr rtl="0" fontAlgn="base"/>
                      <a:r>
                        <a:rPr lang="en-US" sz="1200">
                          <a:effectLst/>
                        </a:rPr>
                        <a:t>3 days </a:t>
                      </a:r>
                      <a:br>
                        <a:rPr lang="en-US" sz="1200">
                          <a:effectLst/>
                        </a:rPr>
                      </a:br>
                      <a:r>
                        <a:rPr lang="en-US" sz="1200">
                          <a:effectLst/>
                        </a:rPr>
                        <a:t>3 days </a:t>
                      </a:r>
                      <a:br>
                        <a:rPr lang="en-US" sz="1200">
                          <a:effectLst/>
                        </a:rPr>
                      </a:br>
                      <a:r>
                        <a:rPr lang="en-US" sz="1200">
                          <a:effectLst/>
                        </a:rPr>
                        <a:t>7 days </a:t>
                      </a:r>
                      <a:endParaRPr lang="en-US" sz="1700">
                        <a:effectLst/>
                      </a:endParaRPr>
                    </a:p>
                    <a:p>
                      <a:pPr rtl="0" fontAlgn="base"/>
                      <a:endParaRPr lang="en-US" sz="1700">
                        <a:effectLst/>
                      </a:endParaRPr>
                    </a:p>
                  </a:txBody>
                  <a:tcPr marL="84138" marR="84138" marT="42069" marB="42069"/>
                </a:tc>
                <a:tc>
                  <a:txBody>
                    <a:bodyPr/>
                    <a:lstStyle/>
                    <a:p>
                      <a:pPr rtl="0" fontAlgn="base"/>
                      <a:r>
                        <a:rPr lang="en-US" sz="1200">
                          <a:effectLst/>
                        </a:rPr>
                        <a:t>13 days </a:t>
                      </a:r>
                      <a:endParaRPr lang="en-US" sz="1700">
                        <a:effectLst/>
                      </a:endParaRPr>
                    </a:p>
                  </a:txBody>
                  <a:tcPr marL="84138" marR="84138" marT="42069" marB="42069"/>
                </a:tc>
                <a:extLst>
                  <a:ext uri="{0D108BD9-81ED-4DB2-BD59-A6C34878D82A}">
                    <a16:rowId xmlns:a16="http://schemas.microsoft.com/office/drawing/2014/main" val="2758005975"/>
                  </a:ext>
                </a:extLst>
              </a:tr>
              <a:tr h="485556">
                <a:tc>
                  <a:txBody>
                    <a:bodyPr/>
                    <a:lstStyle/>
                    <a:p>
                      <a:pPr rtl="0" fontAlgn="base"/>
                      <a:r>
                        <a:rPr lang="en-US" sz="1200">
                          <a:effectLst/>
                        </a:rPr>
                        <a:t>Event </a:t>
                      </a:r>
                      <a:endParaRPr lang="en-US" sz="1700">
                        <a:effectLst/>
                      </a:endParaRPr>
                    </a:p>
                  </a:txBody>
                  <a:tcPr marL="84138" marR="84138" marT="42069" marB="42069"/>
                </a:tc>
                <a:tc>
                  <a:txBody>
                    <a:bodyPr/>
                    <a:lstStyle/>
                    <a:p>
                      <a:pPr rtl="0" fontAlgn="base"/>
                      <a:r>
                        <a:rPr lang="en-US" sz="1200">
                          <a:effectLst/>
                        </a:rPr>
                        <a:t>Design survey </a:t>
                      </a:r>
                      <a:endParaRPr lang="en-US" sz="1700">
                        <a:effectLst/>
                      </a:endParaRPr>
                    </a:p>
                    <a:p>
                      <a:pPr rtl="0" fontAlgn="base"/>
                      <a:r>
                        <a:rPr lang="en-US" sz="1200">
                          <a:effectLst/>
                        </a:rPr>
                        <a:t>Plan and confirm for event details </a:t>
                      </a:r>
                      <a:endParaRPr lang="en-US" sz="1700">
                        <a:effectLst/>
                      </a:endParaRPr>
                    </a:p>
                  </a:txBody>
                  <a:tcPr marL="84138" marR="84138" marT="42069" marB="42069"/>
                </a:tc>
                <a:tc>
                  <a:txBody>
                    <a:bodyPr/>
                    <a:lstStyle/>
                    <a:p>
                      <a:pPr rtl="0" fontAlgn="base"/>
                      <a:r>
                        <a:rPr lang="en-US" sz="1200">
                          <a:effectLst/>
                        </a:rPr>
                        <a:t>2 days </a:t>
                      </a:r>
                      <a:endParaRPr lang="en-US" sz="1700">
                        <a:effectLst/>
                      </a:endParaRPr>
                    </a:p>
                    <a:p>
                      <a:pPr rtl="0" fontAlgn="base"/>
                      <a:r>
                        <a:rPr lang="en-US" sz="1200">
                          <a:effectLst/>
                        </a:rPr>
                        <a:t>3 days </a:t>
                      </a:r>
                      <a:endParaRPr lang="en-US" sz="1700">
                        <a:effectLst/>
                      </a:endParaRPr>
                    </a:p>
                  </a:txBody>
                  <a:tcPr marL="84138" marR="84138" marT="42069" marB="42069"/>
                </a:tc>
                <a:tc>
                  <a:txBody>
                    <a:bodyPr/>
                    <a:lstStyle/>
                    <a:p>
                      <a:pPr rtl="0" fontAlgn="base"/>
                      <a:r>
                        <a:rPr lang="en-US" sz="1200">
                          <a:effectLst/>
                        </a:rPr>
                        <a:t>5 days </a:t>
                      </a:r>
                      <a:endParaRPr lang="en-US" sz="1700">
                        <a:effectLst/>
                      </a:endParaRPr>
                    </a:p>
                  </a:txBody>
                  <a:tcPr marL="84138" marR="84138" marT="42069" marB="42069"/>
                </a:tc>
                <a:extLst>
                  <a:ext uri="{0D108BD9-81ED-4DB2-BD59-A6C34878D82A}">
                    <a16:rowId xmlns:a16="http://schemas.microsoft.com/office/drawing/2014/main" val="2537183072"/>
                  </a:ext>
                </a:extLst>
              </a:tr>
              <a:tr h="578931">
                <a:tc>
                  <a:txBody>
                    <a:bodyPr/>
                    <a:lstStyle/>
                    <a:p>
                      <a:pPr rtl="0" fontAlgn="base"/>
                      <a:r>
                        <a:rPr lang="en-US" sz="1200">
                          <a:effectLst/>
                        </a:rPr>
                        <a:t>Closing </a:t>
                      </a:r>
                      <a:endParaRPr lang="en-US" sz="1700">
                        <a:effectLst/>
                      </a:endParaRPr>
                    </a:p>
                  </a:txBody>
                  <a:tcPr marL="84138" marR="84138" marT="42069" marB="42069"/>
                </a:tc>
                <a:tc>
                  <a:txBody>
                    <a:bodyPr/>
                    <a:lstStyle/>
                    <a:p>
                      <a:pPr rtl="0" fontAlgn="base"/>
                      <a:r>
                        <a:rPr lang="en-US" sz="1200">
                          <a:effectLst/>
                        </a:rPr>
                        <a:t>Follow-up data analysis </a:t>
                      </a:r>
                      <a:endParaRPr lang="en-US" sz="1700">
                        <a:effectLst/>
                      </a:endParaRPr>
                    </a:p>
                    <a:p>
                      <a:pPr rtl="0" fontAlgn="base"/>
                      <a:r>
                        <a:rPr lang="en-US" sz="1200">
                          <a:effectLst/>
                        </a:rPr>
                        <a:t>Draft and send closing email </a:t>
                      </a:r>
                      <a:endParaRPr lang="en-US" sz="1700">
                        <a:effectLst/>
                      </a:endParaRPr>
                    </a:p>
                    <a:p>
                      <a:pPr rtl="0" fontAlgn="base"/>
                      <a:r>
                        <a:rPr lang="en-US" sz="1200">
                          <a:effectLst/>
                        </a:rPr>
                        <a:t>Final report and presentation </a:t>
                      </a:r>
                      <a:endParaRPr lang="en-US" sz="1700">
                        <a:effectLst/>
                      </a:endParaRPr>
                    </a:p>
                  </a:txBody>
                  <a:tcPr marL="84138" marR="84138" marT="42069" marB="42069"/>
                </a:tc>
                <a:tc>
                  <a:txBody>
                    <a:bodyPr/>
                    <a:lstStyle/>
                    <a:p>
                      <a:pPr rtl="0" fontAlgn="base"/>
                      <a:r>
                        <a:rPr lang="en-US" sz="1200">
                          <a:effectLst/>
                        </a:rPr>
                        <a:t>2 days </a:t>
                      </a:r>
                      <a:endParaRPr lang="en-US" sz="1700">
                        <a:effectLst/>
                      </a:endParaRPr>
                    </a:p>
                    <a:p>
                      <a:pPr rtl="0" fontAlgn="base"/>
                      <a:r>
                        <a:rPr lang="en-US" sz="1200">
                          <a:effectLst/>
                        </a:rPr>
                        <a:t>1 day </a:t>
                      </a:r>
                      <a:endParaRPr lang="en-US" sz="1700">
                        <a:effectLst/>
                      </a:endParaRPr>
                    </a:p>
                    <a:p>
                      <a:pPr rtl="0" fontAlgn="base"/>
                      <a:r>
                        <a:rPr lang="en-US" sz="1200">
                          <a:effectLst/>
                        </a:rPr>
                        <a:t>5 days </a:t>
                      </a:r>
                      <a:endParaRPr lang="en-US" sz="1700">
                        <a:effectLst/>
                      </a:endParaRPr>
                    </a:p>
                  </a:txBody>
                  <a:tcPr marL="84138" marR="84138" marT="42069" marB="42069"/>
                </a:tc>
                <a:tc>
                  <a:txBody>
                    <a:bodyPr/>
                    <a:lstStyle/>
                    <a:p>
                      <a:pPr rtl="0" fontAlgn="base"/>
                      <a:r>
                        <a:rPr lang="en-US" sz="1200">
                          <a:effectLst/>
                        </a:rPr>
                        <a:t>8 days </a:t>
                      </a:r>
                      <a:endParaRPr lang="en-US" sz="1700">
                        <a:effectLst/>
                      </a:endParaRPr>
                    </a:p>
                  </a:txBody>
                  <a:tcPr marL="84138" marR="84138" marT="42069" marB="42069"/>
                </a:tc>
                <a:extLst>
                  <a:ext uri="{0D108BD9-81ED-4DB2-BD59-A6C34878D82A}">
                    <a16:rowId xmlns:a16="http://schemas.microsoft.com/office/drawing/2014/main" val="3661889245"/>
                  </a:ext>
                </a:extLst>
              </a:tr>
            </a:tbl>
          </a:graphicData>
        </a:graphic>
      </p:graphicFrame>
      <p:graphicFrame>
        <p:nvGraphicFramePr>
          <p:cNvPr id="4" name="Table 3">
            <a:extLst>
              <a:ext uri="{FF2B5EF4-FFF2-40B4-BE49-F238E27FC236}">
                <a16:creationId xmlns:a16="http://schemas.microsoft.com/office/drawing/2014/main" id="{64B72452-10E9-0816-9976-240332F43C45}"/>
              </a:ext>
            </a:extLst>
          </p:cNvPr>
          <p:cNvGraphicFramePr>
            <a:graphicFrameLocks noGrp="1"/>
          </p:cNvGraphicFramePr>
          <p:nvPr>
            <p:extLst>
              <p:ext uri="{D42A27DB-BD31-4B8C-83A1-F6EECF244321}">
                <p14:modId xmlns:p14="http://schemas.microsoft.com/office/powerpoint/2010/main" val="3519196876"/>
              </p:ext>
            </p:extLst>
          </p:nvPr>
        </p:nvGraphicFramePr>
        <p:xfrm>
          <a:off x="7145547" y="4270075"/>
          <a:ext cx="4423533" cy="1299777"/>
        </p:xfrm>
        <a:graphic>
          <a:graphicData uri="http://schemas.openxmlformats.org/drawingml/2006/table">
            <a:tbl>
              <a:tblPr firstRow="1" bandRow="1">
                <a:tableStyleId>{5C22544A-7EE6-4342-B048-85BDC9FD1C3A}</a:tableStyleId>
              </a:tblPr>
              <a:tblGrid>
                <a:gridCol w="2046861">
                  <a:extLst>
                    <a:ext uri="{9D8B030D-6E8A-4147-A177-3AD203B41FA5}">
                      <a16:colId xmlns:a16="http://schemas.microsoft.com/office/drawing/2014/main" val="53692216"/>
                    </a:ext>
                  </a:extLst>
                </a:gridCol>
                <a:gridCol w="2376672">
                  <a:extLst>
                    <a:ext uri="{9D8B030D-6E8A-4147-A177-3AD203B41FA5}">
                      <a16:colId xmlns:a16="http://schemas.microsoft.com/office/drawing/2014/main" val="1858802233"/>
                    </a:ext>
                  </a:extLst>
                </a:gridCol>
              </a:tblGrid>
              <a:tr h="263457">
                <a:tc>
                  <a:txBody>
                    <a:bodyPr/>
                    <a:lstStyle/>
                    <a:p>
                      <a:pPr rtl="0" fontAlgn="base"/>
                      <a:r>
                        <a:rPr lang="fr-CA" sz="1100">
                          <a:effectLst/>
                        </a:rPr>
                        <a:t>Time </a:t>
                      </a:r>
                      <a:r>
                        <a:rPr lang="fr-CA" sz="1100" err="1">
                          <a:effectLst/>
                        </a:rPr>
                        <a:t>estimates</a:t>
                      </a:r>
                      <a:r>
                        <a:rPr lang="fr-CA" sz="1100">
                          <a:effectLst/>
                        </a:rPr>
                        <a:t> </a:t>
                      </a:r>
                      <a:endParaRPr lang="fr-CA">
                        <a:effectLst/>
                      </a:endParaRPr>
                    </a:p>
                  </a:txBody>
                  <a:tcPr/>
                </a:tc>
                <a:tc>
                  <a:txBody>
                    <a:bodyPr/>
                    <a:lstStyle/>
                    <a:p>
                      <a:pPr rtl="0" fontAlgn="base"/>
                      <a:r>
                        <a:rPr lang="en-US" sz="1100">
                          <a:effectLst/>
                        </a:rPr>
                        <a:t>Days </a:t>
                      </a:r>
                      <a:endParaRPr lang="en-US">
                        <a:effectLst/>
                      </a:endParaRPr>
                    </a:p>
                  </a:txBody>
                  <a:tcPr/>
                </a:tc>
                <a:extLst>
                  <a:ext uri="{0D108BD9-81ED-4DB2-BD59-A6C34878D82A}">
                    <a16:rowId xmlns:a16="http://schemas.microsoft.com/office/drawing/2014/main" val="2113354883"/>
                  </a:ext>
                </a:extLst>
              </a:tr>
              <a:tr h="0">
                <a:tc>
                  <a:txBody>
                    <a:bodyPr/>
                    <a:lstStyle/>
                    <a:p>
                      <a:pPr rtl="0" fontAlgn="base"/>
                      <a:r>
                        <a:rPr lang="en-US" sz="1100">
                          <a:effectLst/>
                        </a:rPr>
                        <a:t>Optimistic time (a) </a:t>
                      </a:r>
                      <a:endParaRPr lang="en-US">
                        <a:effectLst/>
                      </a:endParaRPr>
                    </a:p>
                  </a:txBody>
                  <a:tcPr/>
                </a:tc>
                <a:tc>
                  <a:txBody>
                    <a:bodyPr/>
                    <a:lstStyle/>
                    <a:p>
                      <a:pPr rtl="0" fontAlgn="base"/>
                      <a:r>
                        <a:rPr lang="en-US" sz="1100">
                          <a:effectLst/>
                        </a:rPr>
                        <a:t>22 </a:t>
                      </a:r>
                      <a:endParaRPr lang="en-US">
                        <a:effectLst/>
                      </a:endParaRPr>
                    </a:p>
                  </a:txBody>
                  <a:tcPr/>
                </a:tc>
                <a:extLst>
                  <a:ext uri="{0D108BD9-81ED-4DB2-BD59-A6C34878D82A}">
                    <a16:rowId xmlns:a16="http://schemas.microsoft.com/office/drawing/2014/main" val="3614151829"/>
                  </a:ext>
                </a:extLst>
              </a:tr>
              <a:tr h="0">
                <a:tc>
                  <a:txBody>
                    <a:bodyPr/>
                    <a:lstStyle/>
                    <a:p>
                      <a:pPr rtl="0" fontAlgn="base"/>
                      <a:r>
                        <a:rPr lang="en-US" sz="1100">
                          <a:effectLst/>
                        </a:rPr>
                        <a:t>Probable time (m) </a:t>
                      </a:r>
                      <a:endParaRPr lang="en-US">
                        <a:effectLst/>
                      </a:endParaRPr>
                    </a:p>
                  </a:txBody>
                  <a:tcPr/>
                </a:tc>
                <a:tc>
                  <a:txBody>
                    <a:bodyPr/>
                    <a:lstStyle/>
                    <a:p>
                      <a:pPr rtl="0" fontAlgn="base"/>
                      <a:r>
                        <a:rPr lang="en-US" sz="1100">
                          <a:effectLst/>
                        </a:rPr>
                        <a:t>32 </a:t>
                      </a:r>
                      <a:endParaRPr lang="en-US">
                        <a:effectLst/>
                      </a:endParaRPr>
                    </a:p>
                  </a:txBody>
                  <a:tcPr/>
                </a:tc>
                <a:extLst>
                  <a:ext uri="{0D108BD9-81ED-4DB2-BD59-A6C34878D82A}">
                    <a16:rowId xmlns:a16="http://schemas.microsoft.com/office/drawing/2014/main" val="3419715857"/>
                  </a:ext>
                </a:extLst>
              </a:tr>
              <a:tr h="0">
                <a:tc>
                  <a:txBody>
                    <a:bodyPr/>
                    <a:lstStyle/>
                    <a:p>
                      <a:pPr rtl="0" fontAlgn="base"/>
                      <a:r>
                        <a:rPr lang="en-US" sz="1100">
                          <a:effectLst/>
                        </a:rPr>
                        <a:t>Pessimistic time (b) </a:t>
                      </a:r>
                      <a:endParaRPr lang="en-US">
                        <a:effectLst/>
                      </a:endParaRPr>
                    </a:p>
                  </a:txBody>
                  <a:tcPr/>
                </a:tc>
                <a:tc>
                  <a:txBody>
                    <a:bodyPr/>
                    <a:lstStyle/>
                    <a:p>
                      <a:pPr rtl="0" fontAlgn="base"/>
                      <a:r>
                        <a:rPr lang="en-US" sz="1100">
                          <a:effectLst/>
                        </a:rPr>
                        <a:t>43 </a:t>
                      </a:r>
                      <a:endParaRPr lang="en-US">
                        <a:effectLst/>
                      </a:endParaRPr>
                    </a:p>
                  </a:txBody>
                  <a:tcPr/>
                </a:tc>
                <a:extLst>
                  <a:ext uri="{0D108BD9-81ED-4DB2-BD59-A6C34878D82A}">
                    <a16:rowId xmlns:a16="http://schemas.microsoft.com/office/drawing/2014/main" val="2235640264"/>
                  </a:ext>
                </a:extLst>
              </a:tr>
              <a:tr h="0">
                <a:tc>
                  <a:txBody>
                    <a:bodyPr/>
                    <a:lstStyle/>
                    <a:p>
                      <a:pPr rtl="0" fontAlgn="base"/>
                      <a:r>
                        <a:rPr lang="en-US" sz="1100">
                          <a:effectLst/>
                        </a:rPr>
                        <a:t>Expected time (a+4m+b)/6 </a:t>
                      </a:r>
                      <a:endParaRPr lang="en-US">
                        <a:effectLst/>
                      </a:endParaRPr>
                    </a:p>
                  </a:txBody>
                  <a:tcPr/>
                </a:tc>
                <a:tc>
                  <a:txBody>
                    <a:bodyPr/>
                    <a:lstStyle/>
                    <a:p>
                      <a:pPr rtl="0" fontAlgn="base"/>
                      <a:r>
                        <a:rPr lang="en-US" sz="1100">
                          <a:effectLst/>
                        </a:rPr>
                        <a:t>(22+4*32+43)/6=32 </a:t>
                      </a:r>
                      <a:endParaRPr lang="en-US">
                        <a:effectLst/>
                      </a:endParaRPr>
                    </a:p>
                  </a:txBody>
                  <a:tcPr/>
                </a:tc>
                <a:extLst>
                  <a:ext uri="{0D108BD9-81ED-4DB2-BD59-A6C34878D82A}">
                    <a16:rowId xmlns:a16="http://schemas.microsoft.com/office/drawing/2014/main" val="2105254926"/>
                  </a:ext>
                </a:extLst>
              </a:tr>
            </a:tbl>
          </a:graphicData>
        </a:graphic>
      </p:graphicFrame>
    </p:spTree>
    <p:extLst>
      <p:ext uri="{BB962C8B-B14F-4D97-AF65-F5344CB8AC3E}">
        <p14:creationId xmlns:p14="http://schemas.microsoft.com/office/powerpoint/2010/main" val="3414693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7788EB9B-B307-B451-F1F3-7700696FCE91}"/>
              </a:ext>
            </a:extLst>
          </p:cNvPr>
          <p:cNvSpPr>
            <a:spLocks noGrp="1"/>
          </p:cNvSpPr>
          <p:nvPr>
            <p:ph type="title"/>
          </p:nvPr>
        </p:nvSpPr>
        <p:spPr>
          <a:xfrm>
            <a:off x="762000" y="762000"/>
            <a:ext cx="5334000" cy="658368"/>
          </a:xfrm>
        </p:spPr>
        <p:txBody>
          <a:bodyPr>
            <a:normAutofit fontScale="90000"/>
          </a:bodyPr>
          <a:lstStyle/>
          <a:p>
            <a:r>
              <a:rPr lang="en-US" sz="3200"/>
              <a:t>Risk Identification &amp; Mitigation</a:t>
            </a:r>
          </a:p>
        </p:txBody>
      </p:sp>
      <p:graphicFrame>
        <p:nvGraphicFramePr>
          <p:cNvPr id="87" name="Diagram 87">
            <a:extLst>
              <a:ext uri="{FF2B5EF4-FFF2-40B4-BE49-F238E27FC236}">
                <a16:creationId xmlns:a16="http://schemas.microsoft.com/office/drawing/2014/main" id="{D343BE86-D047-42F4-602F-4B283A9049E3}"/>
              </a:ext>
            </a:extLst>
          </p:cNvPr>
          <p:cNvGraphicFramePr>
            <a:graphicFrameLocks noGrp="1"/>
          </p:cNvGraphicFramePr>
          <p:nvPr>
            <p:ph idx="1"/>
            <p:extLst>
              <p:ext uri="{D42A27DB-BD31-4B8C-83A1-F6EECF244321}">
                <p14:modId xmlns:p14="http://schemas.microsoft.com/office/powerpoint/2010/main" val="2655814906"/>
              </p:ext>
            </p:extLst>
          </p:nvPr>
        </p:nvGraphicFramePr>
        <p:xfrm>
          <a:off x="472305" y="1420275"/>
          <a:ext cx="10931783" cy="4342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337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9727-16FA-C094-85D5-BB3D4A5EFF1A}"/>
              </a:ext>
            </a:extLst>
          </p:cNvPr>
          <p:cNvSpPr>
            <a:spLocks noGrp="1"/>
          </p:cNvSpPr>
          <p:nvPr>
            <p:ph type="title"/>
          </p:nvPr>
        </p:nvSpPr>
        <p:spPr>
          <a:xfrm>
            <a:off x="704491" y="244415"/>
            <a:ext cx="11271849" cy="1480868"/>
          </a:xfrm>
        </p:spPr>
        <p:txBody>
          <a:bodyPr/>
          <a:lstStyle/>
          <a:p>
            <a:r>
              <a:rPr lang="en-US"/>
              <a:t>Stakeholder Management</a:t>
            </a:r>
          </a:p>
        </p:txBody>
      </p:sp>
      <p:pic>
        <p:nvPicPr>
          <p:cNvPr id="213" name="Picture 213" descr="A picture containing text, tool, scissors&#10;&#10;Description automatically generated">
            <a:extLst>
              <a:ext uri="{FF2B5EF4-FFF2-40B4-BE49-F238E27FC236}">
                <a16:creationId xmlns:a16="http://schemas.microsoft.com/office/drawing/2014/main" id="{647B5B0A-6476-6A35-3004-85B4D884C2F4}"/>
              </a:ext>
            </a:extLst>
          </p:cNvPr>
          <p:cNvPicPr>
            <a:picLocks noChangeAspect="1"/>
          </p:cNvPicPr>
          <p:nvPr/>
        </p:nvPicPr>
        <p:blipFill>
          <a:blip r:embed="rId3"/>
          <a:stretch>
            <a:fillRect/>
          </a:stretch>
        </p:blipFill>
        <p:spPr>
          <a:xfrm rot="16200000">
            <a:off x="-235790" y="3593197"/>
            <a:ext cx="4684144" cy="807417"/>
          </a:xfrm>
          <a:prstGeom prst="rect">
            <a:avLst/>
          </a:prstGeom>
        </p:spPr>
      </p:pic>
      <p:graphicFrame>
        <p:nvGraphicFramePr>
          <p:cNvPr id="4" name="Diagram 4">
            <a:extLst>
              <a:ext uri="{FF2B5EF4-FFF2-40B4-BE49-F238E27FC236}">
                <a16:creationId xmlns:a16="http://schemas.microsoft.com/office/drawing/2014/main" id="{A8038343-55B6-3BE2-D987-21AAF9A35A1D}"/>
              </a:ext>
            </a:extLst>
          </p:cNvPr>
          <p:cNvGraphicFramePr>
            <a:graphicFrameLocks noGrp="1"/>
          </p:cNvGraphicFramePr>
          <p:nvPr>
            <p:ph idx="1"/>
            <p:extLst>
              <p:ext uri="{D42A27DB-BD31-4B8C-83A1-F6EECF244321}">
                <p14:modId xmlns:p14="http://schemas.microsoft.com/office/powerpoint/2010/main" val="2987518994"/>
              </p:ext>
            </p:extLst>
          </p:nvPr>
        </p:nvGraphicFramePr>
        <p:xfrm>
          <a:off x="1998453" y="5506527"/>
          <a:ext cx="6627963" cy="913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4" name="TextBox 253">
            <a:extLst>
              <a:ext uri="{FF2B5EF4-FFF2-40B4-BE49-F238E27FC236}">
                <a16:creationId xmlns:a16="http://schemas.microsoft.com/office/drawing/2014/main" id="{3A3E5F89-0990-0FFA-DC44-54F7B3D02C56}"/>
              </a:ext>
            </a:extLst>
          </p:cNvPr>
          <p:cNvSpPr txBox="1"/>
          <p:nvPr/>
        </p:nvSpPr>
        <p:spPr>
          <a:xfrm>
            <a:off x="3559834" y="6248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low</a:t>
            </a:r>
          </a:p>
        </p:txBody>
      </p:sp>
      <p:sp>
        <p:nvSpPr>
          <p:cNvPr id="255" name="TextBox 254">
            <a:extLst>
              <a:ext uri="{FF2B5EF4-FFF2-40B4-BE49-F238E27FC236}">
                <a16:creationId xmlns:a16="http://schemas.microsoft.com/office/drawing/2014/main" id="{4A75CFCA-DF86-E786-0774-C6BBEA12F84E}"/>
              </a:ext>
            </a:extLst>
          </p:cNvPr>
          <p:cNvSpPr txBox="1"/>
          <p:nvPr/>
        </p:nvSpPr>
        <p:spPr>
          <a:xfrm>
            <a:off x="1057275" y="49535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low</a:t>
            </a:r>
          </a:p>
        </p:txBody>
      </p:sp>
      <p:sp>
        <p:nvSpPr>
          <p:cNvPr id="256" name="TextBox 255">
            <a:extLst>
              <a:ext uri="{FF2B5EF4-FFF2-40B4-BE49-F238E27FC236}">
                <a16:creationId xmlns:a16="http://schemas.microsoft.com/office/drawing/2014/main" id="{9769F7EA-1C96-86B6-3A8D-33FBD92660B0}"/>
              </a:ext>
            </a:extLst>
          </p:cNvPr>
          <p:cNvSpPr txBox="1"/>
          <p:nvPr/>
        </p:nvSpPr>
        <p:spPr>
          <a:xfrm>
            <a:off x="941357" y="28104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high</a:t>
            </a:r>
          </a:p>
        </p:txBody>
      </p:sp>
      <p:sp>
        <p:nvSpPr>
          <p:cNvPr id="257" name="TextBox 256">
            <a:extLst>
              <a:ext uri="{FF2B5EF4-FFF2-40B4-BE49-F238E27FC236}">
                <a16:creationId xmlns:a16="http://schemas.microsoft.com/office/drawing/2014/main" id="{E5CBAD2D-8C99-7DFB-D576-4F76EA6CA07F}"/>
              </a:ext>
            </a:extLst>
          </p:cNvPr>
          <p:cNvSpPr txBox="1"/>
          <p:nvPr/>
        </p:nvSpPr>
        <p:spPr>
          <a:xfrm>
            <a:off x="6649168" y="62322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high</a:t>
            </a:r>
          </a:p>
        </p:txBody>
      </p:sp>
      <p:sp>
        <p:nvSpPr>
          <p:cNvPr id="274" name="TextBox 273">
            <a:extLst>
              <a:ext uri="{FF2B5EF4-FFF2-40B4-BE49-F238E27FC236}">
                <a16:creationId xmlns:a16="http://schemas.microsoft.com/office/drawing/2014/main" id="{D2CBB97D-3EDF-33FD-65F9-BE9DF7D04888}"/>
              </a:ext>
            </a:extLst>
          </p:cNvPr>
          <p:cNvSpPr txBox="1"/>
          <p:nvPr/>
        </p:nvSpPr>
        <p:spPr>
          <a:xfrm>
            <a:off x="9049056" y="57776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interest</a:t>
            </a:r>
          </a:p>
        </p:txBody>
      </p:sp>
      <p:pic>
        <p:nvPicPr>
          <p:cNvPr id="283" name="Picture 283" descr="Logo, company name&#10;&#10;Description automatically generated">
            <a:extLst>
              <a:ext uri="{FF2B5EF4-FFF2-40B4-BE49-F238E27FC236}">
                <a16:creationId xmlns:a16="http://schemas.microsoft.com/office/drawing/2014/main" id="{C51F4E68-9845-56A1-2BCB-01F8181A815A}"/>
              </a:ext>
            </a:extLst>
          </p:cNvPr>
          <p:cNvPicPr>
            <a:picLocks noChangeAspect="1"/>
          </p:cNvPicPr>
          <p:nvPr/>
        </p:nvPicPr>
        <p:blipFill>
          <a:blip r:embed="rId9"/>
          <a:stretch>
            <a:fillRect/>
          </a:stretch>
        </p:blipFill>
        <p:spPr>
          <a:xfrm>
            <a:off x="6090249" y="1899249"/>
            <a:ext cx="1564257" cy="1521125"/>
          </a:xfrm>
          <a:prstGeom prst="rect">
            <a:avLst/>
          </a:prstGeom>
        </p:spPr>
      </p:pic>
      <p:pic>
        <p:nvPicPr>
          <p:cNvPr id="292" name="Picture 292" descr="Logo&#10;&#10;Description automatically generated">
            <a:extLst>
              <a:ext uri="{FF2B5EF4-FFF2-40B4-BE49-F238E27FC236}">
                <a16:creationId xmlns:a16="http://schemas.microsoft.com/office/drawing/2014/main" id="{DE136FA7-3E9A-D4DA-2452-4C03AAFA2561}"/>
              </a:ext>
            </a:extLst>
          </p:cNvPr>
          <p:cNvPicPr>
            <a:picLocks noChangeAspect="1"/>
          </p:cNvPicPr>
          <p:nvPr/>
        </p:nvPicPr>
        <p:blipFill>
          <a:blip r:embed="rId10"/>
          <a:stretch>
            <a:fillRect/>
          </a:stretch>
        </p:blipFill>
        <p:spPr>
          <a:xfrm>
            <a:off x="2426629" y="1653216"/>
            <a:ext cx="1127725" cy="1337454"/>
          </a:xfrm>
          <a:prstGeom prst="rect">
            <a:avLst/>
          </a:prstGeom>
        </p:spPr>
      </p:pic>
      <p:sp>
        <p:nvSpPr>
          <p:cNvPr id="293" name="TextBox 292">
            <a:extLst>
              <a:ext uri="{FF2B5EF4-FFF2-40B4-BE49-F238E27FC236}">
                <a16:creationId xmlns:a16="http://schemas.microsoft.com/office/drawing/2014/main" id="{1C9ADF95-4C96-0333-FA7A-B4F8D4FC1D19}"/>
              </a:ext>
            </a:extLst>
          </p:cNvPr>
          <p:cNvSpPr txBox="1"/>
          <p:nvPr/>
        </p:nvSpPr>
        <p:spPr>
          <a:xfrm>
            <a:off x="1689879" y="12873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power</a:t>
            </a:r>
          </a:p>
        </p:txBody>
      </p:sp>
      <p:pic>
        <p:nvPicPr>
          <p:cNvPr id="294" name="Picture 294" descr="Logo, icon&#10;&#10;Description automatically generated">
            <a:extLst>
              <a:ext uri="{FF2B5EF4-FFF2-40B4-BE49-F238E27FC236}">
                <a16:creationId xmlns:a16="http://schemas.microsoft.com/office/drawing/2014/main" id="{534CE5EF-C7EF-D9E3-155B-087FEDCF0C2A}"/>
              </a:ext>
            </a:extLst>
          </p:cNvPr>
          <p:cNvPicPr>
            <a:picLocks noChangeAspect="1"/>
          </p:cNvPicPr>
          <p:nvPr/>
        </p:nvPicPr>
        <p:blipFill>
          <a:blip r:embed="rId11"/>
          <a:stretch>
            <a:fillRect/>
          </a:stretch>
        </p:blipFill>
        <p:spPr>
          <a:xfrm>
            <a:off x="3602966" y="1608934"/>
            <a:ext cx="1391729" cy="1397264"/>
          </a:xfrm>
          <a:prstGeom prst="rect">
            <a:avLst/>
          </a:prstGeom>
        </p:spPr>
      </p:pic>
      <p:pic>
        <p:nvPicPr>
          <p:cNvPr id="295" name="Picture 295" descr="Logo&#10;&#10;Description automatically generated">
            <a:extLst>
              <a:ext uri="{FF2B5EF4-FFF2-40B4-BE49-F238E27FC236}">
                <a16:creationId xmlns:a16="http://schemas.microsoft.com/office/drawing/2014/main" id="{4F43886A-4BD1-C449-514B-FCDA45FF6BFF}"/>
              </a:ext>
            </a:extLst>
          </p:cNvPr>
          <p:cNvPicPr>
            <a:picLocks noChangeAspect="1"/>
          </p:cNvPicPr>
          <p:nvPr/>
        </p:nvPicPr>
        <p:blipFill>
          <a:blip r:embed="rId12"/>
          <a:stretch>
            <a:fillRect/>
          </a:stretch>
        </p:blipFill>
        <p:spPr>
          <a:xfrm>
            <a:off x="2668438" y="2416834"/>
            <a:ext cx="2024333" cy="2009955"/>
          </a:xfrm>
          <a:prstGeom prst="rect">
            <a:avLst/>
          </a:prstGeom>
        </p:spPr>
      </p:pic>
      <p:pic>
        <p:nvPicPr>
          <p:cNvPr id="296" name="Picture 296" descr="Logo&#10;&#10;Description automatically generated">
            <a:extLst>
              <a:ext uri="{FF2B5EF4-FFF2-40B4-BE49-F238E27FC236}">
                <a16:creationId xmlns:a16="http://schemas.microsoft.com/office/drawing/2014/main" id="{C75FB00B-35D3-9AD2-731F-55D1092EA890}"/>
              </a:ext>
            </a:extLst>
          </p:cNvPr>
          <p:cNvPicPr>
            <a:picLocks noChangeAspect="1"/>
          </p:cNvPicPr>
          <p:nvPr/>
        </p:nvPicPr>
        <p:blipFill rotWithShape="1">
          <a:blip r:embed="rId13"/>
          <a:srcRect r="22535" b="-1587"/>
          <a:stretch/>
        </p:blipFill>
        <p:spPr>
          <a:xfrm>
            <a:off x="2999116" y="4372054"/>
            <a:ext cx="1579283" cy="932041"/>
          </a:xfrm>
          <a:prstGeom prst="rect">
            <a:avLst/>
          </a:prstGeom>
        </p:spPr>
      </p:pic>
      <p:pic>
        <p:nvPicPr>
          <p:cNvPr id="245" name="Picture 245" descr="Icon&#10;&#10;Description automatically generated">
            <a:extLst>
              <a:ext uri="{FF2B5EF4-FFF2-40B4-BE49-F238E27FC236}">
                <a16:creationId xmlns:a16="http://schemas.microsoft.com/office/drawing/2014/main" id="{D764A758-FD03-A88C-AD32-D05CBE5CB9E6}"/>
              </a:ext>
            </a:extLst>
          </p:cNvPr>
          <p:cNvPicPr>
            <a:picLocks noChangeAspect="1"/>
          </p:cNvPicPr>
          <p:nvPr/>
        </p:nvPicPr>
        <p:blipFill>
          <a:blip r:embed="rId14"/>
          <a:stretch>
            <a:fillRect/>
          </a:stretch>
        </p:blipFill>
        <p:spPr>
          <a:xfrm>
            <a:off x="6224408" y="4223618"/>
            <a:ext cx="1281563" cy="1286236"/>
          </a:xfrm>
          <a:prstGeom prst="rect">
            <a:avLst/>
          </a:prstGeom>
        </p:spPr>
      </p:pic>
    </p:spTree>
    <p:extLst>
      <p:ext uri="{BB962C8B-B14F-4D97-AF65-F5344CB8AC3E}">
        <p14:creationId xmlns:p14="http://schemas.microsoft.com/office/powerpoint/2010/main" val="4081912548"/>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14</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PebbleVTI</vt:lpstr>
      <vt:lpstr> Save a Quarter  (Bring Your Own Coffee Cup) </vt:lpstr>
      <vt:lpstr>Some statistics</vt:lpstr>
      <vt:lpstr>Our Objective</vt:lpstr>
      <vt:lpstr>Milestones</vt:lpstr>
      <vt:lpstr>WBS and Gantt Chart</vt:lpstr>
      <vt:lpstr>WBS and Gantt Chart</vt:lpstr>
      <vt:lpstr>Bottom-up Estimation</vt:lpstr>
      <vt:lpstr>Risk Identification &amp; Mitigation</vt:lpstr>
      <vt:lpstr>Stakeholder Management</vt:lpstr>
      <vt:lpstr>Events Promotions</vt:lpstr>
      <vt:lpstr>Event Day </vt:lpstr>
      <vt:lpstr>Project Measure</vt:lpstr>
      <vt:lpstr>Project Measure</vt:lpstr>
      <vt:lpstr>Lesson Learned</vt:lpstr>
      <vt:lpstr>Key Success Factor</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2022-03-24T23:59:33Z</dcterms:created>
  <dcterms:modified xsi:type="dcterms:W3CDTF">2022-03-31T22:49:34Z</dcterms:modified>
</cp:coreProperties>
</file>